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8" r:id="rId9"/>
    <p:sldMasterId id="2147483686" r:id="rId10"/>
  </p:sldMasterIdLst>
  <p:notesMasterIdLst>
    <p:notesMasterId r:id="rId56"/>
  </p:notesMasterIdLst>
  <p:sldIdLst>
    <p:sldId id="282" r:id="rId11"/>
    <p:sldId id="281" r:id="rId12"/>
    <p:sldId id="283" r:id="rId13"/>
    <p:sldId id="258" r:id="rId14"/>
    <p:sldId id="259" r:id="rId15"/>
    <p:sldId id="280" r:id="rId16"/>
    <p:sldId id="279" r:id="rId17"/>
    <p:sldId id="295" r:id="rId18"/>
    <p:sldId id="271" r:id="rId19"/>
    <p:sldId id="272" r:id="rId20"/>
    <p:sldId id="273" r:id="rId21"/>
    <p:sldId id="285" r:id="rId22"/>
    <p:sldId id="296" r:id="rId23"/>
    <p:sldId id="269" r:id="rId24"/>
    <p:sldId id="275" r:id="rId25"/>
    <p:sldId id="289" r:id="rId26"/>
    <p:sldId id="276" r:id="rId27"/>
    <p:sldId id="260" r:id="rId28"/>
    <p:sldId id="261" r:id="rId29"/>
    <p:sldId id="262" r:id="rId30"/>
    <p:sldId id="290" r:id="rId31"/>
    <p:sldId id="291" r:id="rId32"/>
    <p:sldId id="292" r:id="rId33"/>
    <p:sldId id="293" r:id="rId34"/>
    <p:sldId id="297" r:id="rId35"/>
    <p:sldId id="298" r:id="rId36"/>
    <p:sldId id="299" r:id="rId37"/>
    <p:sldId id="300" r:id="rId38"/>
    <p:sldId id="278" r:id="rId39"/>
    <p:sldId id="263" r:id="rId40"/>
    <p:sldId id="264" r:id="rId41"/>
    <p:sldId id="304" r:id="rId42"/>
    <p:sldId id="266" r:id="rId43"/>
    <p:sldId id="305" r:id="rId44"/>
    <p:sldId id="306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8" autoAdjust="0"/>
    <p:restoredTop sz="94660"/>
  </p:normalViewPr>
  <p:slideViewPr>
    <p:cSldViewPr snapToGrid="0">
      <p:cViewPr varScale="1">
        <p:scale>
          <a:sx n="39" d="100"/>
          <a:sy n="39" d="100"/>
        </p:scale>
        <p:origin x="67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1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69627-EC1E-4B0A-AAFD-8336A2095308}" type="datetimeFigureOut">
              <a:rPr lang="es-AR" smtClean="0"/>
              <a:t>4/8/2018</a:t>
            </a:fld>
            <a:endParaRPr lang="es-A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A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C7204-C67B-461A-B517-E50B630B2073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495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AR" altLang="es-AR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4102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Comparison of different methods and reconstructions of global and hemispheric temperature anomalies. (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A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and 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B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Globally stacked temperature anomalies for the 5° × 5° area-weighted mean calculation (purple line) with its 1σ uncertainty (blue band) and Mann 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et al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.'s global CRU-EIV composite mean temperature (dark gray line) with their uncertainty (light gray band). (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C 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and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 D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Global temperature anomalies stacked using several methods (Standard and Standard</a:t>
            </a:r>
            <a:r>
              <a:rPr lang="en-GB" altLang="es-AR" baseline="-33000" smtClean="0">
                <a:latin typeface="Arial" panose="020B0604020202020204" pitchFamily="34" charset="0"/>
                <a:ea typeface="msgothic" charset="0"/>
                <a:cs typeface="msgothic" charset="0"/>
              </a:rPr>
              <a:t>5x5Grid; 30x30Grid; 10-lat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: Arithmetic mean calculation, area-weighted with a 5° × 5° grid, area-weighted with a 30° × 30° grid, and area-weighted using 10° latitude bins, respectively; RegEM and RegEM</a:t>
            </a:r>
            <a:r>
              <a:rPr lang="en-GB" altLang="es-AR" baseline="-33000" smtClean="0">
                <a:latin typeface="Arial" panose="020B0604020202020204" pitchFamily="34" charset="0"/>
                <a:ea typeface="msgothic" charset="0"/>
                <a:cs typeface="msgothic" charset="0"/>
              </a:rPr>
              <a:t>5x5Grid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: Regularized expectation maximization algorithm-infilled arithmetic mean and 5° × 5° area-weighted). The gray shading [50% Jackknife (Jack</a:t>
            </a:r>
            <a:r>
              <a:rPr lang="en-GB" altLang="es-AR" baseline="-33000" smtClean="0">
                <a:latin typeface="Arial" panose="020B0604020202020204" pitchFamily="34" charset="0"/>
                <a:ea typeface="msgothic" charset="0"/>
                <a:cs typeface="msgothic" charset="0"/>
              </a:rPr>
              <a:t>50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)] represents the 1σ envelope when randomly leaving 50% of the records out during each Monte Carlo mean calculation. Uncertainties shown are 1σ for each of the methods. (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E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and 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F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Published temperature anomaly reconstructions that have been smoothed with a 100-year centered running mean, Mann08</a:t>
            </a:r>
            <a:r>
              <a:rPr lang="en-GB" altLang="es-AR" baseline="-33000" smtClean="0">
                <a:latin typeface="Arial" panose="020B0604020202020204" pitchFamily="34" charset="0"/>
                <a:ea typeface="msgothic" charset="0"/>
                <a:cs typeface="msgothic" charset="0"/>
              </a:rPr>
              <a:t>Global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), Mann08</a:t>
            </a:r>
            <a:r>
              <a:rPr lang="en-GB" altLang="es-AR" baseline="-33000" smtClean="0">
                <a:latin typeface="Arial" panose="020B0604020202020204" pitchFamily="34" charset="0"/>
                <a:ea typeface="msgothic" charset="0"/>
                <a:cs typeface="msgothic" charset="0"/>
              </a:rPr>
              <a:t>NH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), Moberg05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3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), WA07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8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), Huange04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36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), and plotted with our global temperature stacks [blue band as in (A)]. The temperature anomalies for all the records are referenced to the 1961–1990 instrumental mean. (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G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and 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H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Number of records used to construct the Holocene global temperature stack through time (orange line) and Mann 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et al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.'s (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2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reconstruction (gold vertical bars). Note the </a:t>
            </a:r>
            <a:r>
              <a:rPr lang="en-GB" altLang="es-AR" i="1" smtClean="0">
                <a:latin typeface="Arial" panose="020B0604020202020204" pitchFamily="34" charset="0"/>
                <a:ea typeface="msgothic" charset="0"/>
                <a:cs typeface="msgothic" charset="0"/>
              </a:rPr>
              <a:t>y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axis break at 100. The latitudinal distribution of Holocene records (gray horizontal bars) through time is shown. (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I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 and </a:t>
            </a:r>
            <a:r>
              <a:rPr lang="en-GB" altLang="es-AR" sz="1400" b="1" smtClean="0">
                <a:latin typeface="Arial" panose="020B0604020202020204" pitchFamily="34" charset="0"/>
                <a:ea typeface="msgothic" charset="0"/>
                <a:cs typeface="msgothic" charset="0"/>
              </a:rPr>
              <a:t>J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) Number of age control points (e.g., </a:t>
            </a:r>
            <a:r>
              <a:rPr lang="en-GB" altLang="es-AR" baseline="33000" smtClean="0">
                <a:latin typeface="Arial" panose="020B0604020202020204" pitchFamily="34" charset="0"/>
                <a:ea typeface="msgothic" charset="0"/>
                <a:cs typeface="msgothic" charset="0"/>
              </a:rPr>
              <a:t>14</a:t>
            </a:r>
            <a:r>
              <a:rPr lang="en-GB" altLang="es-AR" smtClean="0">
                <a:latin typeface="Arial" panose="020B0604020202020204" pitchFamily="34" charset="0"/>
                <a:ea typeface="msgothic" charset="0"/>
                <a:cs typeface="msgothic" charset="0"/>
              </a:rPr>
              <a:t>C dates) that constrain the time series through time.</a:t>
            </a:r>
          </a:p>
        </p:txBody>
      </p:sp>
    </p:spTree>
    <p:extLst>
      <p:ext uri="{BB962C8B-B14F-4D97-AF65-F5344CB8AC3E}">
        <p14:creationId xmlns:p14="http://schemas.microsoft.com/office/powerpoint/2010/main" val="331988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D074C2-AF86-4149-8389-4EDD3CB691F9}" type="slidenum">
              <a:rPr lang="en-US" altLang="fr-FR" sz="1300">
                <a:solidFill>
                  <a:schemeClr val="accent2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fr-FR" sz="13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CBDA77-C1EF-4FA7-AFED-6C5ACF48BC6D}" type="slidenum">
              <a:rPr lang="en-AU" altLang="fr-FR" sz="1300" b="1"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AU" altLang="fr-FR" sz="1300" b="1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540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0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FE33C2-3883-49F9-A138-46FF822F44C9}" type="slidenum">
              <a:rPr lang="en-US" altLang="fr-FR" sz="1300">
                <a:solidFill>
                  <a:schemeClr val="accent2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fr-FR" sz="13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43D308-EF7B-484A-8A01-9B1800D2F5C4}" type="slidenum">
              <a:rPr lang="fr-FR" altLang="fr-FR" sz="1300" b="1"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fr-FR" altLang="fr-FR" sz="1300" b="1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1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300" smtClean="0">
                <a:solidFill>
                  <a:srgbClr val="FFFFFF"/>
                </a:solidFill>
                <a:latin typeface="Arial" pitchFamily="34" charset="0"/>
              </a:rPr>
              <a:t>19/04/12</a:t>
            </a:r>
          </a:p>
        </p:txBody>
      </p:sp>
      <p:sp>
        <p:nvSpPr>
          <p:cNvPr id="53251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70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42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114BED-7414-40D0-BE8F-3CB8D5607D83}" type="slidenum">
              <a:rPr lang="fr-FR" altLang="fr-FR" sz="1300" smtClean="0">
                <a:solidFill>
                  <a:srgbClr val="FFFFFF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fr-FR" altLang="fr-FR" sz="13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3252" name="Text Box 1"/>
          <p:cNvSpPr txBox="1">
            <a:spLocks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469" tIns="50684" rIns="97469" bIns="50684" anchor="b"/>
          <a:lstStyle>
            <a:lvl1pPr defTabSz="4572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fld id="{65698F6D-D898-4470-A269-4FC65FBB1752}" type="slidenum">
              <a:rPr lang="fr-FR" altLang="fr-FR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t>22</a:t>
            </a:fld>
            <a:endParaRPr lang="fr-FR" altLang="fr-FR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3253" name="Text Box 2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28" tIns="49515" rIns="99028" bIns="49515" anchor="ctr"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FR" altLang="fr-FR" sz="260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3254" name="Text Box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88"/>
              </a:spcBef>
              <a:tabLst>
                <a:tab pos="0" algn="l"/>
                <a:tab pos="490538" algn="l"/>
                <a:tab pos="985838" algn="l"/>
                <a:tab pos="1481138" algn="l"/>
                <a:tab pos="1976438" algn="l"/>
                <a:tab pos="2471738" algn="l"/>
                <a:tab pos="2967038" algn="l"/>
                <a:tab pos="3462338" algn="l"/>
                <a:tab pos="3957638" algn="l"/>
                <a:tab pos="4452938" algn="l"/>
                <a:tab pos="4948238" algn="l"/>
                <a:tab pos="5443538" algn="l"/>
                <a:tab pos="5938838" algn="l"/>
                <a:tab pos="6434138" algn="l"/>
                <a:tab pos="6929438" algn="l"/>
                <a:tab pos="7424738" algn="l"/>
                <a:tab pos="7920038" algn="l"/>
                <a:tab pos="8415338" algn="l"/>
                <a:tab pos="8910638" algn="l"/>
                <a:tab pos="9405938" algn="l"/>
                <a:tab pos="9901238" algn="l"/>
              </a:tabLst>
            </a:pPr>
            <a:r>
              <a:rPr lang="fr-FR" altLang="fr-FR" smtClean="0">
                <a:solidFill>
                  <a:srgbClr val="000000"/>
                </a:solidFill>
                <a:ea typeface="DejaVu LGC Sans"/>
                <a:cs typeface="DejaVu LGC Sans"/>
              </a:rPr>
              <a:t>Anomalies par rapport à 1961-1990</a:t>
            </a:r>
          </a:p>
        </p:txBody>
      </p:sp>
    </p:spTree>
    <p:extLst>
      <p:ext uri="{BB962C8B-B14F-4D97-AF65-F5344CB8AC3E}">
        <p14:creationId xmlns:p14="http://schemas.microsoft.com/office/powerpoint/2010/main" val="130084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1pPr>
            <a:lvl2pPr marL="801688" indent="-306388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2pPr>
            <a:lvl3pPr marL="1235075" indent="-244475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3pPr>
            <a:lvl4pPr marL="1730375" indent="-244475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4pPr>
            <a:lvl5pPr marL="2225675" indent="-244475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5pPr>
            <a:lvl6pPr marL="2682875" indent="-244475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6pPr>
            <a:lvl7pPr marL="3140075" indent="-244475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7pPr>
            <a:lvl8pPr marL="3597275" indent="-244475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8pPr>
            <a:lvl9pPr marL="4054475" indent="-244475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9pPr>
          </a:lstStyle>
          <a:p>
            <a:fld id="{8D32B72A-27D4-4FB9-BCE4-E42E9DF6887B}" type="slidenum">
              <a:rPr lang="en-US" altLang="fr-FR" sz="1300" i="0">
                <a:latin typeface="Times New Roman" panose="02020603050405020304" pitchFamily="18" charset="0"/>
              </a:rPr>
              <a:pPr/>
              <a:t>26</a:t>
            </a:fld>
            <a:endParaRPr lang="en-US" altLang="fr-FR" sz="1300" i="0">
              <a:latin typeface="Times New Roman" panose="02020603050405020304" pitchFamily="18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1pPr>
            <a:lvl2pPr marL="742950" indent="-285750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2pPr>
            <a:lvl3pPr marL="1143000" indent="-228600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3pPr>
            <a:lvl4pPr marL="1600200" indent="-228600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4pPr>
            <a:lvl5pPr marL="2057400" indent="-228600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9pPr>
          </a:lstStyle>
          <a:p>
            <a:pPr algn="r"/>
            <a:fld id="{CDFC2420-26D1-43D4-985A-012F2A9900E9}" type="slidenum">
              <a:rPr lang="fr-FR" altLang="fr-FR" sz="1300"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 algn="r"/>
              <a:t>26</a:t>
            </a:fld>
            <a:endParaRPr lang="fr-FR" altLang="fr-FR" sz="1300" b="1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6718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E19475-D3F3-42AA-B967-8D42600594EB}" type="slidenum">
              <a:rPr lang="fr-FR" altLang="es-AR"/>
              <a:pPr eaLnBrk="1" hangingPunct="1">
                <a:spcBef>
                  <a:spcPct val="0"/>
                </a:spcBef>
              </a:pPr>
              <a:t>29</a:t>
            </a:fld>
            <a:endParaRPr lang="fr-FR" altLang="es-A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-173038" y="825500"/>
            <a:ext cx="7246938" cy="4076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9396" name="Espace réservé des commentaires 2"/>
          <p:cNvSpPr>
            <a:spLocks noGrp="1"/>
          </p:cNvSpPr>
          <p:nvPr>
            <p:ph type="body" sz="quarter" idx="1"/>
          </p:nvPr>
        </p:nvSpPr>
        <p:spPr>
          <a:xfrm>
            <a:off x="946150" y="4859338"/>
            <a:ext cx="5208588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17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es-A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1pPr>
            <a:lvl2pPr marL="742950" indent="-285750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2pPr>
            <a:lvl3pPr marL="1143000" indent="-228600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3pPr>
            <a:lvl4pPr marL="1600200" indent="-228600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4pPr>
            <a:lvl5pPr marL="2057400" indent="-228600" defTabSz="966788"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2"/>
                </a:solidFill>
                <a:latin typeface="Symbol" panose="05050102010706020507" pitchFamily="18" charset="2"/>
              </a:defRPr>
            </a:lvl9pPr>
          </a:lstStyle>
          <a:p>
            <a:fld id="{254F24D1-90DE-4270-86D3-1FFAC474CC77}" type="slidenum">
              <a:rPr lang="en-US" altLang="es-AR" sz="1300" i="0">
                <a:solidFill>
                  <a:srgbClr val="3333CC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es-AR" sz="1300" i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9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4150" indent="-184150">
              <a:buFontTx/>
              <a:buChar char="•"/>
            </a:pPr>
            <a:r>
              <a:rPr lang="fr-FR" altLang="fr-FR" smtClean="0"/>
              <a:t>Chacune des techniques envisagées pour fournir ces émissions négatives peut être limitée en terme de potentiel, notamment par la difficulté de sa mise à l'échelle, ses coûts, sa consommation d’énergie, et son éventuelle compétition avec d’autres usages de ressources. </a:t>
            </a:r>
          </a:p>
          <a:p>
            <a:pPr marL="184150" indent="-184150">
              <a:buFontTx/>
              <a:buChar char="•"/>
            </a:pPr>
            <a:r>
              <a:rPr lang="fr-FR" altLang="fr-FR" smtClean="0"/>
              <a:t>En outre, de grandes incertitudes pèsent sur ces techniques, notamment sur leurs bilans carbone réels, leurs impacts environnementaux, la disponibilité en biomasse pour la bioénergie due à l’évolution des rendements agricoles, l’impact du changement climatique sur leur efficacité et l’acceptation des populations.</a:t>
            </a:r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1pPr>
            <a:lvl2pPr marL="742950" indent="-285750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2pPr>
            <a:lvl3pPr marL="1143000" indent="-228600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3pPr>
            <a:lvl4pPr marL="1600200" indent="-228600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4pPr>
            <a:lvl5pPr marL="2057400" indent="-228600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9pPr>
          </a:lstStyle>
          <a:p>
            <a:fld id="{7318ACC0-316A-4391-AF51-A89F5E7CC4CB}" type="slidenum">
              <a:rPr lang="fr-FR" altLang="fr-FR" sz="1300" smtClean="0">
                <a:solidFill>
                  <a:srgbClr val="C0504D"/>
                </a:solidFill>
                <a:latin typeface="Times New Roman" panose="02020603050405020304" pitchFamily="18" charset="0"/>
              </a:rPr>
              <a:pPr/>
              <a:t>35</a:t>
            </a:fld>
            <a:endParaRPr lang="fr-FR" altLang="fr-FR" sz="1300" smtClean="0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4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1pPr>
            <a:lvl2pPr marL="741363" indent="-284163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2pPr>
            <a:lvl3pPr marL="1141413" indent="-227013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3pPr>
            <a:lvl4pPr marL="1598613" indent="-227013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4pPr>
            <a:lvl5pPr marL="2055813" indent="-227013" defTabSz="966788"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5pPr>
            <a:lvl6pPr marL="2513013" indent="-227013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6pPr>
            <a:lvl7pPr marL="2970213" indent="-227013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7pPr>
            <a:lvl8pPr marL="3427413" indent="-227013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8pPr>
            <a:lvl9pPr marL="3884613" indent="-227013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Symbol" panose="05050102010706020507" pitchFamily="18" charset="2"/>
              </a:defRPr>
            </a:lvl9pPr>
          </a:lstStyle>
          <a:p>
            <a:fld id="{29086B21-BB23-4CB3-85DE-2E23872FF46E}" type="slidenum">
              <a:rPr lang="fr-FR" altLang="fr-FR" sz="1300" smtClean="0">
                <a:latin typeface="Times New Roman" panose="02020603050405020304" pitchFamily="18" charset="0"/>
              </a:rPr>
              <a:pPr/>
              <a:t>42</a:t>
            </a:fld>
            <a:endParaRPr lang="fr-FR" altLang="fr-FR" sz="130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3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9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8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D272C-8A36-4FB3-9D69-11B29BCFD14F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85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0733618" y="6613526"/>
            <a:ext cx="14583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fr-FR" altLang="fr-FR" sz="1000" smtClean="0">
                <a:solidFill>
                  <a:schemeClr val="bg1"/>
                </a:solidFill>
                <a:latin typeface="Calibri" pitchFamily="-111" charset="0"/>
              </a:rPr>
              <a:t>Page </a:t>
            </a:r>
            <a:fld id="{88C61E05-21E8-44E1-8FC9-39CCDF279C2F}" type="slidenum">
              <a:rPr lang="fr-FR" altLang="fr-FR" sz="1000" smtClean="0">
                <a:solidFill>
                  <a:schemeClr val="bg1"/>
                </a:solidFill>
                <a:latin typeface="Calibri" pitchFamily="-111" charset="0"/>
              </a:rPr>
              <a:pPr algn="r"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000" smtClean="0">
              <a:solidFill>
                <a:schemeClr val="bg1"/>
              </a:solidFill>
              <a:latin typeface="Calibri" pitchFamily="-111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0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s /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7"/>
          <p:cNvGraphicFramePr>
            <a:graphicFrameLocks noChangeAspect="1"/>
          </p:cNvGraphicFramePr>
          <p:nvPr/>
        </p:nvGraphicFramePr>
        <p:xfrm>
          <a:off x="0" y="6572250"/>
          <a:ext cx="121920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3" imgW="10837792" imgH="1231290" progId="Photoshop.Image.10">
                  <p:embed/>
                </p:oleObj>
              </mc:Choice>
              <mc:Fallback>
                <p:oleObj name="Image" r:id="rId3" imgW="10837792" imgH="123129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72250"/>
                        <a:ext cx="121920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4078817" y="6597651"/>
            <a:ext cx="39348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1000" smtClean="0">
                <a:latin typeface="Calibri" pitchFamily="-111" charset="0"/>
              </a:rPr>
              <a:t>Page </a:t>
            </a:r>
            <a:fld id="{8AEE9BB3-EC6E-4C22-A2D8-EE4BB1469102}" type="slidenum">
              <a:rPr lang="fr-FR" altLang="fr-FR" sz="1000" smtClean="0">
                <a:latin typeface="Calibri" pitchFamily="-111" charset="0"/>
              </a:rPr>
              <a:pPr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000" smtClean="0">
              <a:latin typeface="Calibri" pitchFamily="-111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078817" y="6597651"/>
            <a:ext cx="39348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1000" smtClean="0">
                <a:solidFill>
                  <a:schemeClr val="bg1"/>
                </a:solidFill>
                <a:latin typeface="Calibri" pitchFamily="-111" charset="0"/>
              </a:rPr>
              <a:t>Page </a:t>
            </a:r>
            <a:fld id="{58359479-DDFC-47C8-85A6-33B0F7449742}" type="slidenum">
              <a:rPr lang="fr-FR" altLang="fr-FR" sz="1000" smtClean="0">
                <a:solidFill>
                  <a:schemeClr val="bg1"/>
                </a:solidFill>
                <a:latin typeface="Calibri" pitchFamily="-111" charset="0"/>
              </a:rPr>
              <a:pPr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000" smtClean="0">
              <a:solidFill>
                <a:schemeClr val="bg1"/>
              </a:solidFill>
              <a:latin typeface="Calibri" pitchFamily="-111" charset="0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7734" y="6581776"/>
            <a:ext cx="19714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sz="1200" smtClean="0">
                <a:solidFill>
                  <a:schemeClr val="bg1"/>
                </a:solidFill>
                <a:latin typeface="Calibri" pitchFamily="-111" charset="0"/>
              </a:rPr>
              <a:t>Institut Pierre Simon Laplace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0" y="6572250"/>
          <a:ext cx="121920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5" imgW="10837792" imgH="1231290" progId="Photoshop.Image.10">
                  <p:embed/>
                </p:oleObj>
              </mc:Choice>
              <mc:Fallback>
                <p:oleObj name="Image" r:id="rId5" imgW="10837792" imgH="123129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72250"/>
                        <a:ext cx="121920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733618" y="6613526"/>
            <a:ext cx="14583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fr-FR" altLang="fr-FR" sz="1000" dirty="0" smtClean="0">
                <a:solidFill>
                  <a:schemeClr val="bg1"/>
                </a:solidFill>
                <a:latin typeface="Calibri" pitchFamily="-111" charset="0"/>
              </a:rPr>
              <a:t>Page </a:t>
            </a:r>
            <a:fld id="{35B822AB-ADFD-40B1-9433-FA039AE26E21}" type="slidenum">
              <a:rPr lang="fr-FR" altLang="fr-FR" sz="1000" smtClean="0">
                <a:solidFill>
                  <a:schemeClr val="bg1"/>
                </a:solidFill>
                <a:latin typeface="Calibri" pitchFamily="-111" charset="0"/>
              </a:rPr>
              <a:pPr algn="r"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000" dirty="0" smtClean="0">
              <a:solidFill>
                <a:schemeClr val="bg1"/>
              </a:solidFill>
              <a:latin typeface="Calibri" pitchFamily="-111" charset="0"/>
            </a:endParaRPr>
          </a:p>
        </p:txBody>
      </p:sp>
      <p:grpSp>
        <p:nvGrpSpPr>
          <p:cNvPr id="14" name="Group 21"/>
          <p:cNvGrpSpPr>
            <a:grpSpLocks/>
          </p:cNvGrpSpPr>
          <p:nvPr userDrawn="1"/>
        </p:nvGrpSpPr>
        <p:grpSpPr bwMode="auto">
          <a:xfrm>
            <a:off x="1" y="-26988"/>
            <a:ext cx="4271433" cy="1079501"/>
            <a:chOff x="0" y="-17"/>
            <a:chExt cx="2018" cy="680"/>
          </a:xfrm>
        </p:grpSpPr>
        <p:pic>
          <p:nvPicPr>
            <p:cNvPr id="15" name="Picture 19" descr="Trait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7"/>
              <a:ext cx="2018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0" descr="IPSL_court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0"/>
              <a:ext cx="772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1828800" y="2"/>
            <a:ext cx="10172741" cy="785793"/>
          </a:xfrm>
          <a:prstGeom prst="rect">
            <a:avLst/>
          </a:prstGeom>
        </p:spPr>
        <p:txBody>
          <a:bodyPr/>
          <a:lstStyle>
            <a:lvl1pPr algn="r">
              <a:defRPr sz="2800">
                <a:solidFill>
                  <a:srgbClr val="1771A9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0459" y="857232"/>
            <a:ext cx="7905763" cy="500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ED72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1"/>
          </p:nvPr>
        </p:nvSpPr>
        <p:spPr>
          <a:xfrm>
            <a:off x="190459" y="1500174"/>
            <a:ext cx="5619789" cy="4857784"/>
          </a:xfrm>
          <a:prstGeom prst="rect">
            <a:avLst/>
          </a:prstGeom>
        </p:spPr>
        <p:txBody>
          <a:bodyPr anchor="b"/>
          <a:lstStyle>
            <a:lvl1pPr marL="0" indent="0">
              <a:buFont typeface="Wingdings" pitchFamily="2" charset="2"/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324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D82B4-2287-4946-B013-36DA7F0A7B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0126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1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679931" y="6356351"/>
            <a:ext cx="2832139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8E2B-EE21-4E52-B63C-A2CE88C9DC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241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C2EE3-45EE-4FD1-AABC-53F37F80A93A}" type="slidenum">
              <a:rPr lang="fr-FR" altLang="es-AR"/>
              <a:pPr/>
              <a:t>‹N°›</a:t>
            </a:fld>
            <a:endParaRPr lang="fr-FR" altLang="es-AR"/>
          </a:p>
        </p:txBody>
      </p:sp>
    </p:spTree>
    <p:extLst>
      <p:ext uri="{BB962C8B-B14F-4D97-AF65-F5344CB8AC3E}">
        <p14:creationId xmlns:p14="http://schemas.microsoft.com/office/powerpoint/2010/main" val="176620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9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0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9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F782A-EF8A-488A-97F4-B9ED16BB34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539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D272C-8A36-4FB3-9D69-11B29BCFD14F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6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C161F-5890-4A5C-8306-09F6477E3B83}" type="slidenum">
              <a:rPr lang="en-US" altLang="es-AR">
                <a:solidFill>
                  <a:srgbClr val="000000"/>
                </a:solidFill>
              </a:rPr>
              <a:pPr/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8861"/>
            <a:ext cx="10408321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1"/>
            <a:ext cx="10408321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AR" smtClean="0"/>
              <a:t>Click to edit the outline text format</a:t>
            </a:r>
          </a:p>
          <a:p>
            <a:pPr lvl="1"/>
            <a:r>
              <a:rPr lang="en-GB" altLang="es-AR" smtClean="0"/>
              <a:t>Second Outline Level</a:t>
            </a:r>
          </a:p>
          <a:p>
            <a:pPr lvl="2"/>
            <a:r>
              <a:rPr lang="en-GB" altLang="es-AR" smtClean="0"/>
              <a:t>Third Outline Level</a:t>
            </a:r>
          </a:p>
          <a:p>
            <a:pPr lvl="3"/>
            <a:r>
              <a:rPr lang="en-GB" altLang="es-AR" smtClean="0"/>
              <a:t>Fourth Outline Level</a:t>
            </a:r>
          </a:p>
          <a:p>
            <a:pPr lvl="4"/>
            <a:r>
              <a:rPr lang="en-GB" altLang="es-AR" smtClean="0"/>
              <a:t>Fifth Outline Level</a:t>
            </a:r>
          </a:p>
          <a:p>
            <a:pPr lvl="4"/>
            <a:r>
              <a:rPr lang="en-GB" altLang="es-AR" smtClean="0"/>
              <a:t>Sixth Outline Level</a:t>
            </a:r>
          </a:p>
          <a:p>
            <a:pPr lvl="4"/>
            <a:r>
              <a:rPr lang="en-GB" altLang="es-AR" smtClean="0"/>
              <a:t>Seventh Outline Level</a:t>
            </a:r>
          </a:p>
          <a:p>
            <a:pPr lvl="4"/>
            <a:r>
              <a:rPr lang="en-GB" altLang="es-AR" smtClean="0"/>
              <a:t>Eighth Outline Level</a:t>
            </a:r>
          </a:p>
          <a:p>
            <a:pPr lvl="4"/>
            <a:r>
              <a:rPr lang="en-GB" altLang="es-AR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6766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2pPr>
      <a:lvl3pPr algn="ct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3pPr>
      <a:lvl4pPr algn="ct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4pPr>
      <a:lvl5pPr algn="ctr" defTabSz="414772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5pPr>
      <a:lvl6pPr marL="1394094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6pPr>
      <a:lvl7pPr marL="1808866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7pPr>
      <a:lvl8pPr marL="2223638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8pPr>
      <a:lvl9pPr marL="2638410" indent="-195864" algn="ctr" defTabSz="41477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2540" b="1">
          <a:solidFill>
            <a:srgbClr val="000000"/>
          </a:solidFill>
          <a:latin typeface="Times New Roman" panose="02020603050405020304" pitchFamily="18" charset="0"/>
          <a:ea typeface="msgothic" charset="0"/>
          <a:cs typeface="msgothic" charset="0"/>
        </a:defRPr>
      </a:lvl9pPr>
    </p:titleStyle>
    <p:bodyStyle>
      <a:lvl1pPr marL="391729" indent="-293797" algn="l" defTabSz="414772" rtl="0" eaLnBrk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814" kern="1200">
          <a:solidFill>
            <a:srgbClr val="000000"/>
          </a:solidFill>
          <a:latin typeface="+mn-lt"/>
          <a:ea typeface="+mn-ea"/>
          <a:cs typeface="+mn-cs"/>
        </a:defRPr>
      </a:lvl1pPr>
      <a:lvl2pPr marL="783458" indent="-260673" algn="l" defTabSz="414772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2359" kern="1200">
          <a:solidFill>
            <a:srgbClr val="000000"/>
          </a:solidFill>
          <a:latin typeface="+mn-lt"/>
          <a:ea typeface="+mn-ea"/>
          <a:cs typeface="+mn-cs"/>
        </a:defRPr>
      </a:lvl2pPr>
      <a:lvl3pPr marL="1175187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566916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anose="05050102010706020507" pitchFamily="18" charset="2"/>
        <a:buChar char="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958645" indent="-195864" algn="l" defTabSz="414772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7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1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6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9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D00AAB-FBDC-47BD-9F9B-1CC55F09C8B8}" type="slidenum">
              <a:rPr lang="en-US" altLang="es-A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1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9" r:id="rId2"/>
    <p:sldLayoutId id="2147483690" r:id="rId3"/>
    <p:sldLayoutId id="214748369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png"/><Relationship Id="rId4" Type="http://schemas.openxmlformats.org/officeDocument/2006/relationships/oleObject" Target="../embeddings/Feuille_Microsoft_Excel_97-20032.xls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Word_97_-_2003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11" Type="http://schemas.openxmlformats.org/officeDocument/2006/relationships/hyperlink" Target="http://www.globalcarbonproject.org/carbonbudget/index.htm" TargetMode="External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175641" y="3168842"/>
            <a:ext cx="9326398" cy="1143000"/>
          </a:xfrm>
        </p:spPr>
        <p:txBody>
          <a:bodyPr/>
          <a:lstStyle/>
          <a:p>
            <a:pPr algn="l" eaLnBrk="1" hangingPunct="1"/>
            <a:r>
              <a:rPr lang="fr-FR" altLang="es-AR" sz="3200" dirty="0" smtClean="0">
                <a:solidFill>
                  <a:schemeClr val="accent2"/>
                </a:solidFill>
              </a:rPr>
              <a:t/>
            </a:r>
            <a:br>
              <a:rPr lang="fr-FR" altLang="es-AR" sz="3200" dirty="0" smtClean="0">
                <a:solidFill>
                  <a:schemeClr val="accent2"/>
                </a:solidFill>
              </a:rPr>
            </a:br>
            <a:r>
              <a:rPr lang="fr-FR" altLang="es-AR" sz="3200" dirty="0">
                <a:solidFill>
                  <a:schemeClr val="accent2"/>
                </a:solidFill>
              </a:rPr>
              <a:t/>
            </a:r>
            <a:br>
              <a:rPr lang="fr-FR" altLang="es-AR" sz="3200" dirty="0">
                <a:solidFill>
                  <a:schemeClr val="accent2"/>
                </a:solidFill>
              </a:rPr>
            </a:br>
            <a:r>
              <a:rPr lang="fr-FR" altLang="es-AR" sz="3200" dirty="0" smtClean="0">
                <a:solidFill>
                  <a:schemeClr val="accent2"/>
                </a:solidFill>
              </a:rPr>
              <a:t/>
            </a:r>
            <a:br>
              <a:rPr lang="fr-FR" altLang="es-AR" sz="3200" dirty="0" smtClean="0">
                <a:solidFill>
                  <a:schemeClr val="accent2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History</a:t>
            </a:r>
            <a:r>
              <a:rPr lang="fr-FR" altLang="es-AR" sz="2800" dirty="0" smtClean="0">
                <a:solidFill>
                  <a:schemeClr val="tx1"/>
                </a:solidFill>
              </a:rPr>
              <a:t> of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human</a:t>
            </a:r>
            <a:r>
              <a:rPr lang="fr-FR" altLang="es-AR" sz="2800" dirty="0" smtClean="0">
                <a:solidFill>
                  <a:schemeClr val="tx1"/>
                </a:solidFill>
              </a:rPr>
              <a:t> impact and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emissions</a:t>
            </a: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History</a:t>
            </a:r>
            <a:r>
              <a:rPr lang="fr-FR" altLang="es-AR" sz="2800" dirty="0" smtClean="0">
                <a:solidFill>
                  <a:schemeClr val="tx1"/>
                </a:solidFill>
              </a:rPr>
              <a:t> of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climate</a:t>
            </a:r>
            <a:r>
              <a:rPr lang="fr-FR" altLang="es-AR" sz="2800" dirty="0" smtClean="0">
                <a:solidFill>
                  <a:schemeClr val="tx1"/>
                </a:solidFill>
              </a:rPr>
              <a:t> science and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scientific</a:t>
            </a:r>
            <a:r>
              <a:rPr lang="fr-FR" altLang="es-AR" sz="2800" dirty="0" smtClean="0">
                <a:solidFill>
                  <a:schemeClr val="tx1"/>
                </a:solidFill>
              </a:rPr>
              <a:t> diagnostics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History</a:t>
            </a:r>
            <a:r>
              <a:rPr lang="fr-FR" altLang="es-AR" sz="2800" dirty="0" smtClean="0">
                <a:solidFill>
                  <a:schemeClr val="tx1"/>
                </a:solidFill>
              </a:rPr>
              <a:t> of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political</a:t>
            </a:r>
            <a:r>
              <a:rPr lang="fr-FR" altLang="es-AR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context</a:t>
            </a:r>
            <a:r>
              <a:rPr lang="fr-FR" altLang="es-AR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3200" dirty="0">
                <a:solidFill>
                  <a:schemeClr val="accent2"/>
                </a:solidFill>
              </a:rPr>
              <a:t/>
            </a:r>
            <a:br>
              <a:rPr lang="fr-FR" altLang="es-AR" sz="3200" dirty="0">
                <a:solidFill>
                  <a:schemeClr val="accent2"/>
                </a:solidFill>
              </a:rPr>
            </a:br>
            <a:r>
              <a:rPr lang="fr-FR" altLang="es-AR" sz="3200" dirty="0" smtClean="0">
                <a:solidFill>
                  <a:schemeClr val="accent2"/>
                </a:solidFill>
              </a:rPr>
              <a:t>.</a:t>
            </a:r>
            <a:endParaRPr lang="fr-FR" altLang="es-AR" sz="3200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0350" y="2781301"/>
            <a:ext cx="8686800" cy="1008063"/>
          </a:xfrm>
        </p:spPr>
        <p:txBody>
          <a:bodyPr>
            <a:norm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fr-FR" sz="2000" dirty="0"/>
              <a:t>    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61426" y="504497"/>
            <a:ext cx="72603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es-AR" sz="3600" dirty="0" err="1">
                <a:solidFill>
                  <a:schemeClr val="accent2"/>
                </a:solidFill>
              </a:rPr>
              <a:t>Climate</a:t>
            </a:r>
            <a:r>
              <a:rPr lang="fr-FR" altLang="es-AR" sz="3600" dirty="0">
                <a:solidFill>
                  <a:schemeClr val="accent2"/>
                </a:solidFill>
              </a:rPr>
              <a:t> and </a:t>
            </a:r>
            <a:r>
              <a:rPr lang="fr-FR" altLang="es-AR" sz="3600" dirty="0" err="1">
                <a:solidFill>
                  <a:schemeClr val="accent2"/>
                </a:solidFill>
              </a:rPr>
              <a:t>human</a:t>
            </a:r>
            <a:r>
              <a:rPr lang="fr-FR" altLang="es-AR" sz="3600" dirty="0">
                <a:solidFill>
                  <a:schemeClr val="accent2"/>
                </a:solidFill>
              </a:rPr>
              <a:t> </a:t>
            </a:r>
            <a:r>
              <a:rPr lang="fr-FR" altLang="es-AR" sz="3600" dirty="0" err="1">
                <a:solidFill>
                  <a:schemeClr val="accent2"/>
                </a:solidFill>
              </a:rPr>
              <a:t>activities</a:t>
            </a:r>
            <a:r>
              <a:rPr lang="fr-FR" altLang="es-AR" sz="3600" dirty="0">
                <a:solidFill>
                  <a:schemeClr val="accent2"/>
                </a:solidFill>
              </a:rPr>
              <a:t>: </a:t>
            </a:r>
            <a:endParaRPr lang="fr-FR" altLang="es-AR" sz="3600" dirty="0" smtClean="0">
              <a:solidFill>
                <a:schemeClr val="accent2"/>
              </a:solidFill>
            </a:endParaRPr>
          </a:p>
          <a:p>
            <a:pPr algn="ctr"/>
            <a:endParaRPr lang="fr-FR" altLang="es-AR" sz="3600" dirty="0" smtClean="0">
              <a:solidFill>
                <a:schemeClr val="accent2"/>
              </a:solidFill>
            </a:endParaRPr>
          </a:p>
          <a:p>
            <a:pPr algn="ctr"/>
            <a:r>
              <a:rPr lang="fr-FR" altLang="es-AR" sz="3600" dirty="0" smtClean="0">
                <a:solidFill>
                  <a:schemeClr val="accent2"/>
                </a:solidFill>
              </a:rPr>
              <a:t>Interaction </a:t>
            </a:r>
            <a:r>
              <a:rPr lang="fr-FR" altLang="es-AR" sz="3600" dirty="0" err="1">
                <a:solidFill>
                  <a:schemeClr val="accent2"/>
                </a:solidFill>
              </a:rPr>
              <a:t>between</a:t>
            </a:r>
            <a:r>
              <a:rPr lang="fr-FR" altLang="es-AR" sz="3600" dirty="0">
                <a:solidFill>
                  <a:schemeClr val="accent2"/>
                </a:solidFill>
              </a:rPr>
              <a:t>  </a:t>
            </a:r>
            <a:r>
              <a:rPr lang="fr-FR" altLang="es-AR" sz="3600" dirty="0" err="1" smtClean="0">
                <a:solidFill>
                  <a:schemeClr val="accent2"/>
                </a:solidFill>
              </a:rPr>
              <a:t>various</a:t>
            </a:r>
            <a:r>
              <a:rPr lang="fr-FR" altLang="es-AR" sz="3600" dirty="0" smtClean="0">
                <a:solidFill>
                  <a:schemeClr val="accent2"/>
                </a:solidFill>
              </a:rPr>
              <a:t>  </a:t>
            </a:r>
            <a:r>
              <a:rPr lang="fr-FR" altLang="es-AR" sz="3600" dirty="0">
                <a:solidFill>
                  <a:schemeClr val="accent2"/>
                </a:solidFill>
              </a:rPr>
              <a:t>histories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401741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8"/>
          <p:cNvSpPr txBox="1">
            <a:spLocks noChangeArrowheads="1"/>
          </p:cNvSpPr>
          <p:nvPr/>
        </p:nvSpPr>
        <p:spPr bwMode="auto">
          <a:xfrm>
            <a:off x="1416050" y="-96838"/>
            <a:ext cx="9144000" cy="1077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fr-FR">
                <a:solidFill>
                  <a:srgbClr val="0000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During the anthropocene, the carbon cycle is driven by fossil fuel emissions, and limited by sinks</a:t>
            </a:r>
          </a:p>
        </p:txBody>
      </p:sp>
      <p:pic>
        <p:nvPicPr>
          <p:cNvPr id="11267" name="Picture 2" descr="co2mm_m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845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3048000" y="981076"/>
            <a:ext cx="6503988" cy="5114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9490075" y="1282700"/>
            <a:ext cx="1143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b="1">
                <a:latin typeface="Calibri" panose="020F0502020204030204" pitchFamily="34" charset="0"/>
                <a:ea typeface="MS PGothic" panose="020B0600070205080204" pitchFamily="34" charset="-128"/>
              </a:rPr>
              <a:t>The Earth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700" b="1">
                <a:latin typeface="Calibri" panose="020F0502020204030204" pitchFamily="34" charset="0"/>
                <a:ea typeface="MS PGothic" panose="020B0600070205080204" pitchFamily="34" charset="-128"/>
              </a:rPr>
              <a:t>without carbon cycle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553200" y="5303838"/>
            <a:ext cx="3886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200">
                <a:latin typeface="Arial Narrow" panose="020B0606020202030204" pitchFamily="34" charset="0"/>
                <a:ea typeface="MS PGothic" panose="020B0600070205080204" pitchFamily="34" charset="-128"/>
              </a:rPr>
              <a:t>Land and ocean sinks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200">
                <a:latin typeface="Arial Narrow" panose="020B0606020202030204" pitchFamily="34" charset="0"/>
                <a:ea typeface="MS PGothic" panose="020B0600070205080204" pitchFamily="34" charset="-128"/>
              </a:rPr>
              <a:t>A 50 Billion € y</a:t>
            </a:r>
            <a:r>
              <a:rPr lang="fr-FR" altLang="fr-FR" sz="2200" baseline="30000">
                <a:latin typeface="Arial Narrow" panose="020B0606020202030204" pitchFamily="34" charset="0"/>
                <a:ea typeface="MS PGothic" panose="020B0600070205080204" pitchFamily="34" charset="-128"/>
              </a:rPr>
              <a:t>-1</a:t>
            </a:r>
            <a:r>
              <a:rPr lang="fr-FR" altLang="fr-FR" sz="2200">
                <a:latin typeface="ヒラギノ角ゴ Pro W3" charset="-128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200">
                <a:latin typeface="Arial Narrow" panose="020B0606020202030204" pitchFamily="34" charset="0"/>
                <a:ea typeface="MS PGothic" panose="020B0600070205080204" pitchFamily="34" charset="-128"/>
              </a:rPr>
              <a:t>discount on climate change</a:t>
            </a:r>
          </a:p>
        </p:txBody>
      </p:sp>
      <p:sp>
        <p:nvSpPr>
          <p:cNvPr id="11271" name="Oval 10"/>
          <p:cNvSpPr>
            <a:spLocks noChangeArrowheads="1"/>
          </p:cNvSpPr>
          <p:nvPr/>
        </p:nvSpPr>
        <p:spPr bwMode="auto">
          <a:xfrm>
            <a:off x="9607550" y="765175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1272" name="Espace réservé du numéro de diapositive 1"/>
          <p:cNvSpPr txBox="1">
            <a:spLocks noGrp="1"/>
          </p:cNvSpPr>
          <p:nvPr/>
        </p:nvSpPr>
        <p:spPr bwMode="auto">
          <a:xfrm>
            <a:off x="8799513" y="62849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44AF2EC-722F-4264-A885-5EBDA3E43B1A}" type="slidenum"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772400" cy="1143000"/>
          </a:xfrm>
        </p:spPr>
        <p:txBody>
          <a:bodyPr/>
          <a:lstStyle/>
          <a:p>
            <a:r>
              <a:rPr lang="en-US" altLang="fr-FR" sz="3200" dirty="0" err="1" smtClean="0">
                <a:solidFill>
                  <a:schemeClr val="accent2"/>
                </a:solidFill>
              </a:rPr>
              <a:t>Equilibium</a:t>
            </a:r>
            <a:r>
              <a:rPr lang="en-US" altLang="fr-FR" sz="3200" dirty="0" smtClean="0">
                <a:solidFill>
                  <a:schemeClr val="accent2"/>
                </a:solidFill>
              </a:rPr>
              <a:t>/ </a:t>
            </a:r>
            <a:r>
              <a:rPr lang="en-US" altLang="fr-FR" sz="3200" dirty="0" err="1" smtClean="0">
                <a:solidFill>
                  <a:schemeClr val="accent2"/>
                </a:solidFill>
              </a:rPr>
              <a:t>Deequilibrim</a:t>
            </a:r>
            <a:r>
              <a:rPr lang="en-US" altLang="fr-FR" sz="3200" dirty="0" smtClean="0">
                <a:solidFill>
                  <a:schemeClr val="accent2"/>
                </a:solidFill>
              </a:rPr>
              <a:t> of a complex system: the carbon cycle</a:t>
            </a:r>
            <a:endParaRPr lang="en-US" altLang="fr-FR" sz="3200" dirty="0">
              <a:solidFill>
                <a:schemeClr val="accent2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55776" y="6402388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GIEC, 1990 - CDIAC</a:t>
            </a:r>
          </a:p>
        </p:txBody>
      </p:sp>
      <p:pic>
        <p:nvPicPr>
          <p:cNvPr id="13316" name="Picture 4" descr="CDIAC_glob_c_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73238"/>
            <a:ext cx="8124825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66" y="184666"/>
            <a:ext cx="10074165" cy="63168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91751" y="0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IPCC 2013, Group 1, </a:t>
            </a:r>
            <a:r>
              <a:rPr lang="fr-FR" dirty="0" err="1"/>
              <a:t>Chapter</a:t>
            </a:r>
            <a:r>
              <a:rPr lang="fr-FR" dirty="0"/>
              <a:t> 6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1220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219200"/>
            <a:ext cx="86534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66913" y="204788"/>
            <a:ext cx="805815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i="1" dirty="0" err="1">
                <a:solidFill>
                  <a:srgbClr val="3333CC"/>
                </a:solidFill>
              </a:rPr>
              <a:t>Greenhouse</a:t>
            </a:r>
            <a:r>
              <a:rPr lang="fr-FR" sz="2400" i="1" dirty="0">
                <a:solidFill>
                  <a:srgbClr val="3333CC"/>
                </a:solidFill>
              </a:rPr>
              <a:t> </a:t>
            </a:r>
            <a:r>
              <a:rPr lang="fr-FR" sz="2400" i="1" dirty="0" err="1">
                <a:solidFill>
                  <a:srgbClr val="3333CC"/>
                </a:solidFill>
              </a:rPr>
              <a:t>gases</a:t>
            </a:r>
            <a:r>
              <a:rPr lang="fr-FR" sz="2400" i="1" dirty="0">
                <a:solidFill>
                  <a:srgbClr val="3333CC"/>
                </a:solidFill>
              </a:rPr>
              <a:t>   radiative forcing: a more </a:t>
            </a:r>
            <a:r>
              <a:rPr lang="fr-FR" sz="2400" i="1" dirty="0" err="1">
                <a:solidFill>
                  <a:srgbClr val="3333CC"/>
                </a:solidFill>
              </a:rPr>
              <a:t>recent</a:t>
            </a:r>
            <a:r>
              <a:rPr lang="fr-FR" sz="2400" i="1" dirty="0">
                <a:solidFill>
                  <a:srgbClr val="3333CC"/>
                </a:solidFill>
              </a:rPr>
              <a:t> – but more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i="1" dirty="0" err="1">
                <a:solidFill>
                  <a:srgbClr val="3333CC"/>
                </a:solidFill>
              </a:rPr>
              <a:t>complex</a:t>
            </a:r>
            <a:r>
              <a:rPr lang="fr-FR" sz="2400" i="1" dirty="0">
                <a:solidFill>
                  <a:srgbClr val="3333CC"/>
                </a:solidFill>
              </a:rPr>
              <a:t> </a:t>
            </a:r>
            <a:r>
              <a:rPr lang="fr-FR" sz="2400" i="1" dirty="0" err="1">
                <a:solidFill>
                  <a:srgbClr val="3333CC"/>
                </a:solidFill>
              </a:rPr>
              <a:t>assessment</a:t>
            </a:r>
            <a:r>
              <a:rPr lang="fr-FR" sz="2400" i="1" dirty="0">
                <a:solidFill>
                  <a:srgbClr val="3333CC"/>
                </a:solidFill>
              </a:rPr>
              <a:t> (IPCC, 2013)</a:t>
            </a:r>
          </a:p>
        </p:txBody>
      </p:sp>
    </p:spTree>
    <p:extLst>
      <p:ext uri="{BB962C8B-B14F-4D97-AF65-F5344CB8AC3E}">
        <p14:creationId xmlns:p14="http://schemas.microsoft.com/office/powerpoint/2010/main" val="361533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919537" y="3128445"/>
            <a:ext cx="133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Source : IPCC, AR5, WG1, 2014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dirty="0"/>
              <a:t>A </a:t>
            </a:r>
            <a:r>
              <a:rPr lang="fr-FR" sz="2800" dirty="0" err="1"/>
              <a:t>constraint</a:t>
            </a:r>
            <a:r>
              <a:rPr lang="fr-FR" sz="2800" dirty="0"/>
              <a:t> on possible scenarios: the </a:t>
            </a:r>
            <a:r>
              <a:rPr lang="fr-FR" sz="2800" dirty="0" err="1"/>
              <a:t>link</a:t>
            </a:r>
            <a:r>
              <a:rPr lang="fr-FR" sz="2800" dirty="0"/>
              <a:t> </a:t>
            </a:r>
            <a:r>
              <a:rPr lang="fr-FR" sz="2800" dirty="0" err="1"/>
              <a:t>between</a:t>
            </a:r>
            <a:r>
              <a:rPr lang="fr-FR" sz="2800" dirty="0"/>
              <a:t> CO</a:t>
            </a:r>
            <a:r>
              <a:rPr lang="fr-FR" sz="2800" baseline="-25000" dirty="0"/>
              <a:t>2</a:t>
            </a:r>
            <a:r>
              <a:rPr lang="fr-FR" sz="2800" dirty="0"/>
              <a:t> </a:t>
            </a:r>
            <a:r>
              <a:rPr lang="fr-FR" sz="2800" dirty="0" err="1"/>
              <a:t>cumulated</a:t>
            </a:r>
            <a:r>
              <a:rPr lang="fr-FR" sz="2800" dirty="0"/>
              <a:t> </a:t>
            </a:r>
            <a:r>
              <a:rPr lang="fr-FR" sz="2800" dirty="0" err="1"/>
              <a:t>emissions</a:t>
            </a:r>
            <a:r>
              <a:rPr lang="fr-FR" sz="2800" dirty="0"/>
              <a:t>  and  the 2°C </a:t>
            </a:r>
            <a:r>
              <a:rPr lang="fr-FR" sz="2800" dirty="0" err="1"/>
              <a:t>target</a:t>
            </a:r>
            <a:r>
              <a:rPr lang="fr-FR" sz="2800" dirty="0"/>
              <a:t>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8E2B-EE21-4E52-B63C-A2CE88C9DC0F}" type="slidenum">
              <a:rPr lang="fr-FR" smtClean="0"/>
              <a:t>14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916832"/>
            <a:ext cx="606473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0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resCO2_emi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05038"/>
            <a:ext cx="36004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sresCo2co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505200"/>
            <a:ext cx="50101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sres_fam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60351"/>
            <a:ext cx="424815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5303838" y="1557338"/>
            <a:ext cx="64770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827214" y="136526"/>
            <a:ext cx="48173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Times New Roman" panose="02020603050405020304" pitchFamily="18" charset="0"/>
              </a:rPr>
              <a:t>The IPCC « SRES » scenarios (1999)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3719514" y="5300664"/>
            <a:ext cx="1368425" cy="433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fr-FR" dirty="0" smtClean="0"/>
          </a:p>
          <a:p>
            <a:pPr eaLnBrk="1" hangingPunct="1"/>
            <a:endParaRPr lang="en-US" altLang="fr-FR" dirty="0" smtClean="0"/>
          </a:p>
          <a:p>
            <a:pPr eaLnBrk="1" hangingPunct="1"/>
            <a:endParaRPr lang="en-US" altLang="fr-FR" dirty="0" smtClean="0"/>
          </a:p>
          <a:p>
            <a:pPr eaLnBrk="1" hangingPunct="1"/>
            <a:endParaRPr lang="en-US" altLang="fr-FR" dirty="0" smtClean="0"/>
          </a:p>
          <a:p>
            <a:pPr eaLnBrk="1" hangingPunct="1"/>
            <a:endParaRPr lang="en-US" altLang="fr-FR" dirty="0" smtClean="0"/>
          </a:p>
        </p:txBody>
      </p:sp>
      <p:pic>
        <p:nvPicPr>
          <p:cNvPr id="21507" name="Picture 4" descr="fig9-1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773907"/>
            <a:ext cx="79946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422158" y="327630"/>
            <a:ext cx="489191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2400" b="1" dirty="0" smtClean="0">
                <a:solidFill>
                  <a:schemeClr val="tx1"/>
                </a:solidFill>
              </a:rPr>
              <a:t>The SRES projections (IPCC</a:t>
            </a:r>
            <a:r>
              <a:rPr lang="fr-FR" altLang="fr-FR" sz="2400" b="1" dirty="0">
                <a:solidFill>
                  <a:schemeClr val="tx1"/>
                </a:solidFill>
              </a:rPr>
              <a:t>, 2001)</a:t>
            </a:r>
          </a:p>
          <a:p>
            <a:endParaRPr lang="fr-FR" altLang="fr-FR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2466812" y="4340225"/>
            <a:ext cx="6769100" cy="0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6" y="1029699"/>
            <a:ext cx="8812925" cy="56402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74276" y="457200"/>
            <a:ext cx="476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new </a:t>
            </a:r>
            <a:r>
              <a:rPr lang="fr-FR" dirty="0" err="1" smtClean="0"/>
              <a:t>approach</a:t>
            </a:r>
            <a:r>
              <a:rPr lang="fr-FR" dirty="0" smtClean="0"/>
              <a:t> of </a:t>
            </a:r>
            <a:r>
              <a:rPr lang="fr-FR" dirty="0" err="1" smtClean="0"/>
              <a:t>Cllimate</a:t>
            </a:r>
            <a:r>
              <a:rPr lang="fr-FR" dirty="0" smtClean="0"/>
              <a:t> Scenarios: The RCP 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1"/>
          <p:cNvSpPr txBox="1">
            <a:spLocks noChangeArrowheads="1"/>
          </p:cNvSpPr>
          <p:nvPr/>
        </p:nvSpPr>
        <p:spPr bwMode="auto">
          <a:xfrm>
            <a:off x="1847851" y="379414"/>
            <a:ext cx="574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 u="sng">
                <a:solidFill>
                  <a:srgbClr val="3333CC"/>
                </a:solidFill>
              </a:rPr>
              <a:t>What do we call Radiative forcing?  </a:t>
            </a:r>
            <a:r>
              <a:rPr lang="fr-FR" altLang="fr-FR" sz="2800" i="1" u="sng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5363" name="Connecteur droit 3"/>
          <p:cNvCxnSpPr>
            <a:cxnSpLocks noChangeShapeType="1"/>
          </p:cNvCxnSpPr>
          <p:nvPr/>
        </p:nvCxnSpPr>
        <p:spPr bwMode="auto">
          <a:xfrm>
            <a:off x="1992313" y="2205038"/>
            <a:ext cx="5327650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4" name="Connecteur droit 4"/>
          <p:cNvCxnSpPr>
            <a:cxnSpLocks noChangeShapeType="1"/>
          </p:cNvCxnSpPr>
          <p:nvPr/>
        </p:nvCxnSpPr>
        <p:spPr bwMode="auto">
          <a:xfrm>
            <a:off x="1992313" y="4005263"/>
            <a:ext cx="5759450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5" name="ZoneTexte 5"/>
          <p:cNvSpPr txBox="1">
            <a:spLocks noChangeArrowheads="1"/>
          </p:cNvSpPr>
          <p:nvPr/>
        </p:nvSpPr>
        <p:spPr bwMode="auto">
          <a:xfrm>
            <a:off x="7550151" y="1943101"/>
            <a:ext cx="290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i="1">
                <a:solidFill>
                  <a:srgbClr val="3333CC"/>
                </a:solidFill>
              </a:rPr>
              <a:t>Top of the atmosphere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8385175" y="3673476"/>
            <a:ext cx="742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Soil</a:t>
            </a:r>
          </a:p>
        </p:txBody>
      </p:sp>
      <p:sp>
        <p:nvSpPr>
          <p:cNvPr id="15367" name="ZoneTexte 8"/>
          <p:cNvSpPr txBox="1">
            <a:spLocks noChangeArrowheads="1"/>
          </p:cNvSpPr>
          <p:nvPr/>
        </p:nvSpPr>
        <p:spPr bwMode="auto">
          <a:xfrm>
            <a:off x="2132014" y="1439864"/>
            <a:ext cx="141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</a:rPr>
              <a:t>R</a:t>
            </a:r>
            <a:r>
              <a:rPr lang="fr-FR" altLang="fr-FR" sz="2400" i="1">
                <a:solidFill>
                  <a:srgbClr val="000000"/>
                </a:solidFill>
              </a:rPr>
              <a:t>s </a:t>
            </a:r>
            <a:r>
              <a:rPr lang="fr-FR" altLang="fr-FR" sz="2800" i="1">
                <a:solidFill>
                  <a:srgbClr val="000000"/>
                </a:solidFill>
              </a:rPr>
              <a:t>(1-</a:t>
            </a:r>
            <a:r>
              <a:rPr lang="fr-FR" altLang="fr-FR" sz="2800" i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2800" i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368" name="Flèche vers le bas 9"/>
          <p:cNvSpPr>
            <a:spLocks noChangeArrowheads="1"/>
          </p:cNvSpPr>
          <p:nvPr/>
        </p:nvSpPr>
        <p:spPr bwMode="auto">
          <a:xfrm>
            <a:off x="2711451" y="2205039"/>
            <a:ext cx="504825" cy="50323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69" name="Flèche vers le bas 10"/>
          <p:cNvSpPr>
            <a:spLocks noChangeArrowheads="1"/>
          </p:cNvSpPr>
          <p:nvPr/>
        </p:nvSpPr>
        <p:spPr bwMode="auto">
          <a:xfrm>
            <a:off x="2852739" y="4005263"/>
            <a:ext cx="504825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2132014" y="3181351"/>
            <a:ext cx="2065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</a:rPr>
              <a:t>R</a:t>
            </a:r>
            <a:r>
              <a:rPr lang="fr-FR" altLang="fr-FR" sz="2400" i="1">
                <a:solidFill>
                  <a:srgbClr val="000000"/>
                </a:solidFill>
              </a:rPr>
              <a:t>s </a:t>
            </a:r>
            <a:r>
              <a:rPr lang="fr-FR" altLang="fr-FR" sz="2800" i="1">
                <a:solidFill>
                  <a:srgbClr val="000000"/>
                </a:solidFill>
              </a:rPr>
              <a:t>(1-</a:t>
            </a:r>
            <a:r>
              <a:rPr lang="fr-FR" altLang="fr-FR" sz="2800" i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2800" i="1">
                <a:solidFill>
                  <a:srgbClr val="000000"/>
                </a:solidFill>
              </a:rPr>
              <a:t>) - A</a:t>
            </a:r>
            <a:r>
              <a:rPr lang="fr-FR" altLang="fr-FR" sz="2400" i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5371" name="Flèche vers le bas 12"/>
          <p:cNvSpPr>
            <a:spLocks noChangeArrowheads="1"/>
          </p:cNvSpPr>
          <p:nvPr/>
        </p:nvSpPr>
        <p:spPr bwMode="auto">
          <a:xfrm rot="10800000">
            <a:off x="6559550" y="2205039"/>
            <a:ext cx="431800" cy="485775"/>
          </a:xfrm>
          <a:prstGeom prst="downArrow">
            <a:avLst>
              <a:gd name="adj1" fmla="val 50000"/>
              <a:gd name="adj2" fmla="val 4995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72" name="Rectangle 13"/>
          <p:cNvSpPr>
            <a:spLocks noChangeArrowheads="1"/>
          </p:cNvSpPr>
          <p:nvPr/>
        </p:nvSpPr>
        <p:spPr bwMode="auto">
          <a:xfrm>
            <a:off x="6810375" y="1681164"/>
            <a:ext cx="649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</a:rPr>
              <a:t>R</a:t>
            </a:r>
            <a:r>
              <a:rPr lang="fr-FR" altLang="fr-FR" sz="2400" i="1">
                <a:solidFill>
                  <a:srgbClr val="000000"/>
                </a:solidFill>
              </a:rPr>
              <a:t>a</a:t>
            </a:r>
            <a:r>
              <a:rPr lang="fr-FR" altLang="fr-FR" sz="2800" i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1328738" y="5010150"/>
            <a:ext cx="887095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i="1" u="sng">
                <a:solidFill>
                  <a:srgbClr val="000000"/>
                </a:solidFill>
              </a:rPr>
              <a:t>Soil temperature when neglecting A</a:t>
            </a:r>
            <a:r>
              <a:rPr lang="fr-FR" altLang="fr-FR" sz="2400" i="1" u="sng" baseline="-25000">
                <a:solidFill>
                  <a:srgbClr val="000000"/>
                </a:solidFill>
              </a:rPr>
              <a:t>s</a:t>
            </a:r>
            <a:r>
              <a:rPr lang="fr-FR" altLang="fr-FR" sz="2400" i="1" u="sng">
                <a:solidFill>
                  <a:srgbClr val="000000"/>
                </a:solidFill>
              </a:rPr>
              <a:t> (absorption  of  solar radiiation) as a  function of  température T</a:t>
            </a:r>
            <a:r>
              <a:rPr lang="fr-FR" altLang="fr-FR" sz="2400" i="1" u="sng" baseline="-25000">
                <a:solidFill>
                  <a:srgbClr val="000000"/>
                </a:solidFill>
              </a:rPr>
              <a:t>0</a:t>
            </a:r>
            <a:r>
              <a:rPr lang="fr-FR" altLang="fr-FR" sz="2400" i="1" u="sng">
                <a:solidFill>
                  <a:srgbClr val="000000"/>
                </a:solidFill>
              </a:rPr>
              <a:t> sans effet de serre</a:t>
            </a:r>
          </a:p>
        </p:txBody>
      </p:sp>
      <p:sp>
        <p:nvSpPr>
          <p:cNvPr id="15374" name="Flèche vers le bas 17"/>
          <p:cNvSpPr>
            <a:spLocks noChangeArrowheads="1"/>
          </p:cNvSpPr>
          <p:nvPr/>
        </p:nvSpPr>
        <p:spPr bwMode="auto">
          <a:xfrm>
            <a:off x="6494463" y="3386138"/>
            <a:ext cx="431800" cy="487362"/>
          </a:xfrm>
          <a:prstGeom prst="downArrow">
            <a:avLst>
              <a:gd name="adj1" fmla="val 50000"/>
              <a:gd name="adj2" fmla="val 5012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75" name="Rectangle 18"/>
          <p:cNvSpPr>
            <a:spLocks noChangeArrowheads="1"/>
          </p:cNvSpPr>
          <p:nvPr/>
        </p:nvSpPr>
        <p:spPr bwMode="auto">
          <a:xfrm>
            <a:off x="6900863" y="3386139"/>
            <a:ext cx="55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</a:rPr>
              <a:t>R</a:t>
            </a:r>
            <a:r>
              <a:rPr lang="fr-FR" altLang="fr-FR" sz="2400" i="1">
                <a:solidFill>
                  <a:srgbClr val="000000"/>
                </a:solidFill>
              </a:rPr>
              <a:t>a</a:t>
            </a: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76" name="Rectangle 19"/>
          <p:cNvSpPr>
            <a:spLocks noChangeArrowheads="1"/>
          </p:cNvSpPr>
          <p:nvPr/>
        </p:nvSpPr>
        <p:spPr bwMode="auto">
          <a:xfrm>
            <a:off x="6824663" y="2735264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000000"/>
                </a:solidFill>
              </a:rPr>
              <a:t>Absorption  and raddaitio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000000"/>
                </a:solidFill>
              </a:rPr>
              <a:t>Terrestre</a:t>
            </a:r>
          </a:p>
        </p:txBody>
      </p:sp>
      <p:sp>
        <p:nvSpPr>
          <p:cNvPr id="15377" name="Rectangle 25"/>
          <p:cNvSpPr>
            <a:spLocks noChangeArrowheads="1"/>
          </p:cNvSpPr>
          <p:nvPr/>
        </p:nvSpPr>
        <p:spPr bwMode="auto">
          <a:xfrm>
            <a:off x="5418139" y="4381500"/>
            <a:ext cx="693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i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fr-FR" altLang="fr-FR" sz="2800" i="1">
                <a:solidFill>
                  <a:srgbClr val="000000"/>
                </a:solidFill>
              </a:rPr>
              <a:t>T</a:t>
            </a:r>
            <a:r>
              <a:rPr lang="fr-FR" altLang="fr-FR" sz="2400" i="1" baseline="30000">
                <a:solidFill>
                  <a:srgbClr val="000000"/>
                </a:solidFill>
              </a:rPr>
              <a:t>4</a:t>
            </a:r>
            <a:endParaRPr lang="fr-FR" altLang="fr-FR" sz="2800" i="1" baseline="30000">
              <a:solidFill>
                <a:srgbClr val="3333CC"/>
              </a:solidFill>
            </a:endParaRPr>
          </a:p>
        </p:txBody>
      </p:sp>
      <p:sp>
        <p:nvSpPr>
          <p:cNvPr id="15378" name="Flèche vers le bas 26"/>
          <p:cNvSpPr>
            <a:spLocks noChangeArrowheads="1"/>
          </p:cNvSpPr>
          <p:nvPr/>
        </p:nvSpPr>
        <p:spPr bwMode="auto">
          <a:xfrm rot="10800000">
            <a:off x="5588000" y="3378200"/>
            <a:ext cx="565150" cy="801688"/>
          </a:xfrm>
          <a:prstGeom prst="downArrow">
            <a:avLst>
              <a:gd name="adj1" fmla="val 50000"/>
              <a:gd name="adj2" fmla="val 49931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30" name="Rectangle à coins arrondis 29"/>
          <p:cNvSpPr/>
          <p:nvPr/>
        </p:nvSpPr>
        <p:spPr bwMode="auto">
          <a:xfrm>
            <a:off x="5616575" y="2708276"/>
            <a:ext cx="2135188" cy="669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5380" name="Rectangle 30"/>
          <p:cNvSpPr>
            <a:spLocks noChangeArrowheads="1"/>
          </p:cNvSpPr>
          <p:nvPr/>
        </p:nvSpPr>
        <p:spPr bwMode="auto">
          <a:xfrm>
            <a:off x="5459414" y="4100513"/>
            <a:ext cx="611187" cy="2651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5381" name="Rectangle 31"/>
          <p:cNvSpPr>
            <a:spLocks noChangeArrowheads="1"/>
          </p:cNvSpPr>
          <p:nvPr/>
        </p:nvSpPr>
        <p:spPr bwMode="auto">
          <a:xfrm>
            <a:off x="4830764" y="1638301"/>
            <a:ext cx="1514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  <a:latin typeface="Symbol" panose="05050102010706020507" pitchFamily="18" charset="2"/>
              </a:rPr>
              <a:t>(1-e)s</a:t>
            </a:r>
            <a:r>
              <a:rPr lang="fr-FR" altLang="fr-FR" sz="2800" i="1">
                <a:solidFill>
                  <a:srgbClr val="000000"/>
                </a:solidFill>
              </a:rPr>
              <a:t>T</a:t>
            </a:r>
            <a:r>
              <a:rPr lang="fr-FR" altLang="fr-FR" sz="2800" i="1" baseline="30000">
                <a:solidFill>
                  <a:srgbClr val="000000"/>
                </a:solidFill>
              </a:rPr>
              <a:t>4</a:t>
            </a:r>
            <a:endParaRPr lang="fr-FR" altLang="fr-FR" sz="2800" i="1" baseline="30000">
              <a:solidFill>
                <a:srgbClr val="3333CC"/>
              </a:solidFill>
            </a:endParaRPr>
          </a:p>
        </p:txBody>
      </p:sp>
      <p:sp>
        <p:nvSpPr>
          <p:cNvPr id="15382" name="Rectangle 32"/>
          <p:cNvSpPr>
            <a:spLocks noChangeArrowheads="1"/>
          </p:cNvSpPr>
          <p:nvPr/>
        </p:nvSpPr>
        <p:spPr bwMode="auto">
          <a:xfrm>
            <a:off x="5662614" y="2801939"/>
            <a:ext cx="896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000000"/>
                </a:solidFill>
                <a:latin typeface="Symbol" panose="05050102010706020507" pitchFamily="18" charset="2"/>
              </a:rPr>
              <a:t>es</a:t>
            </a:r>
            <a:r>
              <a:rPr lang="fr-FR" altLang="fr-FR" sz="2800" i="1">
                <a:solidFill>
                  <a:srgbClr val="000000"/>
                </a:solidFill>
              </a:rPr>
              <a:t>T</a:t>
            </a:r>
            <a:r>
              <a:rPr lang="fr-FR" altLang="fr-FR" sz="2800" i="1" baseline="30000">
                <a:solidFill>
                  <a:srgbClr val="000000"/>
                </a:solidFill>
              </a:rPr>
              <a:t>4</a:t>
            </a:r>
            <a:endParaRPr lang="fr-FR" altLang="fr-FR" sz="2800" i="1" baseline="30000">
              <a:solidFill>
                <a:srgbClr val="3333CC"/>
              </a:solidFill>
            </a:endParaRPr>
          </a:p>
        </p:txBody>
      </p:sp>
      <p:sp>
        <p:nvSpPr>
          <p:cNvPr id="34" name="ZoneTexte 3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79626" y="5888824"/>
            <a:ext cx="3184077" cy="969176"/>
          </a:xfrm>
          <a:prstGeom prst="rect">
            <a:avLst/>
          </a:prstGeom>
          <a:blipFill rotWithShape="1">
            <a:blip r:embed="rId2"/>
            <a:stretch>
              <a:fillRect l="-3824"/>
            </a:stretch>
          </a:blip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i="1">
                <a:noFill/>
                <a:latin typeface="Symbol" panose="05050102010706020507" pitchFamily="18" charset="2"/>
              </a:rPr>
              <a:t> </a:t>
            </a:r>
          </a:p>
        </p:txBody>
      </p:sp>
      <p:sp>
        <p:nvSpPr>
          <p:cNvPr id="15384" name="Flèche vers le bas 34"/>
          <p:cNvSpPr>
            <a:spLocks noChangeArrowheads="1"/>
          </p:cNvSpPr>
          <p:nvPr/>
        </p:nvSpPr>
        <p:spPr bwMode="auto">
          <a:xfrm rot="10800000">
            <a:off x="5430839" y="2182814"/>
            <a:ext cx="280987" cy="1965325"/>
          </a:xfrm>
          <a:prstGeom prst="downArrow">
            <a:avLst>
              <a:gd name="adj1" fmla="val 50000"/>
              <a:gd name="adj2" fmla="val 4996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fr-FR" sz="2800" u="sng"/>
              <a:t>Sensitivity to Radiative Forcing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 flipH="1" flipV="1">
            <a:off x="4367213" y="3284538"/>
            <a:ext cx="2305050" cy="2305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flipV="1">
            <a:off x="4367214" y="2205038"/>
            <a:ext cx="136842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3863975" y="1700214"/>
            <a:ext cx="0" cy="388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3863975" y="5589588"/>
            <a:ext cx="3816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3267075" y="1431926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7732713" y="56816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4008439" y="3284538"/>
            <a:ext cx="2879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6075363" y="1936750"/>
            <a:ext cx="1466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FF0000"/>
                </a:solidFill>
                <a:latin typeface="Arial" panose="020B0604020202020204" pitchFamily="34" charset="0"/>
              </a:rPr>
              <a:t>stratosphere</a:t>
            </a:r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6167438" y="3933825"/>
            <a:ext cx="1416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FF0000"/>
                </a:solidFill>
                <a:latin typeface="Arial" panose="020B0604020202020204" pitchFamily="34" charset="0"/>
              </a:rPr>
              <a:t>troposphere</a:t>
            </a:r>
          </a:p>
        </p:txBody>
      </p:sp>
      <p:sp>
        <p:nvSpPr>
          <p:cNvPr id="17420" name="Line 13"/>
          <p:cNvSpPr>
            <a:spLocks noChangeShapeType="1"/>
          </p:cNvSpPr>
          <p:nvPr/>
        </p:nvSpPr>
        <p:spPr bwMode="auto">
          <a:xfrm flipH="1" flipV="1">
            <a:off x="4367213" y="2708276"/>
            <a:ext cx="2736850" cy="28813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21" name="Line 14"/>
          <p:cNvSpPr>
            <a:spLocks noChangeShapeType="1"/>
          </p:cNvSpPr>
          <p:nvPr/>
        </p:nvSpPr>
        <p:spPr bwMode="auto">
          <a:xfrm flipV="1">
            <a:off x="4367214" y="1844675"/>
            <a:ext cx="1081087" cy="863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22" name="Line 16"/>
          <p:cNvSpPr>
            <a:spLocks noChangeShapeType="1"/>
          </p:cNvSpPr>
          <p:nvPr/>
        </p:nvSpPr>
        <p:spPr bwMode="auto">
          <a:xfrm>
            <a:off x="5519738" y="3860801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7423" name="Rectangle 17"/>
          <p:cNvSpPr>
            <a:spLocks noChangeArrowheads="1"/>
          </p:cNvSpPr>
          <p:nvPr/>
        </p:nvSpPr>
        <p:spPr bwMode="auto">
          <a:xfrm>
            <a:off x="5448300" y="58054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T*</a:t>
            </a:r>
          </a:p>
        </p:txBody>
      </p:sp>
      <p:sp>
        <p:nvSpPr>
          <p:cNvPr id="17424" name="Line 18"/>
          <p:cNvSpPr>
            <a:spLocks noChangeShapeType="1"/>
          </p:cNvSpPr>
          <p:nvPr/>
        </p:nvSpPr>
        <p:spPr bwMode="auto">
          <a:xfrm flipV="1">
            <a:off x="5519738" y="3933825"/>
            <a:ext cx="0" cy="503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cxnSp>
        <p:nvCxnSpPr>
          <p:cNvPr id="17425" name="Connecteur droit 2"/>
          <p:cNvCxnSpPr>
            <a:cxnSpLocks noChangeShapeType="1"/>
            <a:stCxn id="17424" idx="0"/>
          </p:cNvCxnSpPr>
          <p:nvPr/>
        </p:nvCxnSpPr>
        <p:spPr bwMode="auto">
          <a:xfrm flipH="1">
            <a:off x="3863976" y="4437063"/>
            <a:ext cx="16557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26" name="Rectangle 4"/>
          <p:cNvSpPr>
            <a:spLocks noChangeArrowheads="1"/>
          </p:cNvSpPr>
          <p:nvPr/>
        </p:nvSpPr>
        <p:spPr bwMode="auto">
          <a:xfrm>
            <a:off x="3432176" y="4437064"/>
            <a:ext cx="39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_tradnl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z*</a:t>
            </a:r>
          </a:p>
        </p:txBody>
      </p:sp>
      <p:sp>
        <p:nvSpPr>
          <p:cNvPr id="17427" name="Accolade fermante 5"/>
          <p:cNvSpPr>
            <a:spLocks/>
          </p:cNvSpPr>
          <p:nvPr/>
        </p:nvSpPr>
        <p:spPr bwMode="auto">
          <a:xfrm flipH="1">
            <a:off x="3773489" y="3933825"/>
            <a:ext cx="46037" cy="457200"/>
          </a:xfrm>
          <a:prstGeom prst="rightBrace">
            <a:avLst>
              <a:gd name="adj1" fmla="val 827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7428" name="ZoneTexte 6"/>
          <p:cNvSpPr txBox="1">
            <a:spLocks noChangeArrowheads="1"/>
          </p:cNvSpPr>
          <p:nvPr/>
        </p:nvSpPr>
        <p:spPr bwMode="auto">
          <a:xfrm>
            <a:off x="1771651" y="3152776"/>
            <a:ext cx="12938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3333CC"/>
                </a:solidFill>
              </a:rPr>
              <a:t>Higher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3333CC"/>
                </a:solidFill>
              </a:rPr>
              <a:t>Equivalent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3333CC"/>
                </a:solidFill>
              </a:rPr>
              <a:t>Emission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3333CC"/>
                </a:solidFill>
              </a:rPr>
              <a:t>Level</a:t>
            </a:r>
          </a:p>
        </p:txBody>
      </p:sp>
      <p:sp>
        <p:nvSpPr>
          <p:cNvPr id="17429" name="Ellipse 7"/>
          <p:cNvSpPr>
            <a:spLocks noChangeArrowheads="1"/>
          </p:cNvSpPr>
          <p:nvPr/>
        </p:nvSpPr>
        <p:spPr bwMode="auto">
          <a:xfrm>
            <a:off x="1524001" y="2744788"/>
            <a:ext cx="1719263" cy="21971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cxnSp>
        <p:nvCxnSpPr>
          <p:cNvPr id="17430" name="Connecteur droit avec flèche 9"/>
          <p:cNvCxnSpPr>
            <a:cxnSpLocks noChangeShapeType="1"/>
            <a:stCxn id="17429" idx="6"/>
          </p:cNvCxnSpPr>
          <p:nvPr/>
        </p:nvCxnSpPr>
        <p:spPr bwMode="auto">
          <a:xfrm>
            <a:off x="3243264" y="3843339"/>
            <a:ext cx="384175" cy="3190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31" name="Accolade fermante 25"/>
          <p:cNvSpPr>
            <a:spLocks/>
          </p:cNvSpPr>
          <p:nvPr/>
        </p:nvSpPr>
        <p:spPr bwMode="auto">
          <a:xfrm rot="-5400000" flipH="1" flipV="1">
            <a:off x="6682582" y="5591970"/>
            <a:ext cx="441325" cy="461962"/>
          </a:xfrm>
          <a:prstGeom prst="rightBrace">
            <a:avLst>
              <a:gd name="adj1" fmla="val 834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7432" name="Rectangle 10"/>
          <p:cNvSpPr>
            <a:spLocks noChangeArrowheads="1"/>
          </p:cNvSpPr>
          <p:nvPr/>
        </p:nvSpPr>
        <p:spPr bwMode="auto">
          <a:xfrm>
            <a:off x="5805488" y="6308725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i="1">
                <a:solidFill>
                  <a:srgbClr val="3333CC"/>
                </a:solidFill>
              </a:rPr>
              <a:t>Warming</a:t>
            </a:r>
          </a:p>
        </p:txBody>
      </p:sp>
      <p:sp>
        <p:nvSpPr>
          <p:cNvPr id="17433" name="Ellipse 28"/>
          <p:cNvSpPr>
            <a:spLocks noChangeArrowheads="1"/>
          </p:cNvSpPr>
          <p:nvPr/>
        </p:nvSpPr>
        <p:spPr bwMode="auto">
          <a:xfrm>
            <a:off x="5387975" y="6137276"/>
            <a:ext cx="2292350" cy="7207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cxnSp>
        <p:nvCxnSpPr>
          <p:cNvPr id="17434" name="Connecteur droit avec flèche 29"/>
          <p:cNvCxnSpPr>
            <a:cxnSpLocks noChangeShapeType="1"/>
          </p:cNvCxnSpPr>
          <p:nvPr/>
        </p:nvCxnSpPr>
        <p:spPr bwMode="auto">
          <a:xfrm flipV="1">
            <a:off x="7080250" y="5829301"/>
            <a:ext cx="0" cy="3079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99546" y="2648608"/>
            <a:ext cx="11445766" cy="3941378"/>
          </a:xfrm>
        </p:spPr>
        <p:txBody>
          <a:bodyPr/>
          <a:lstStyle/>
          <a:p>
            <a:pPr algn="l" eaLnBrk="1" hangingPunct="1"/>
            <a:r>
              <a:rPr lang="fr-FR" altLang="es-AR" sz="2800" dirty="0">
                <a:solidFill>
                  <a:schemeClr val="tx1"/>
                </a:solidFill>
              </a:rPr>
              <a:t>- 1967: The Global </a:t>
            </a:r>
            <a:r>
              <a:rPr lang="fr-FR" altLang="es-AR" sz="2800" dirty="0" err="1">
                <a:solidFill>
                  <a:schemeClr val="tx1"/>
                </a:solidFill>
              </a:rPr>
              <a:t>Atmospheric</a:t>
            </a:r>
            <a:r>
              <a:rPr lang="fr-FR" altLang="es-AR" sz="2800" dirty="0">
                <a:solidFill>
                  <a:schemeClr val="tx1"/>
                </a:solidFill>
              </a:rPr>
              <a:t> </a:t>
            </a:r>
            <a:r>
              <a:rPr lang="fr-FR" altLang="es-AR" sz="2800" dirty="0" err="1">
                <a:solidFill>
                  <a:schemeClr val="tx1"/>
                </a:solidFill>
              </a:rPr>
              <a:t>Research</a:t>
            </a:r>
            <a:r>
              <a:rPr lang="fr-FR" altLang="es-AR" sz="2800" dirty="0">
                <a:solidFill>
                  <a:schemeClr val="tx1"/>
                </a:solidFill>
              </a:rPr>
              <a:t> Project</a:t>
            </a: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- 1980: The World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Climate</a:t>
            </a:r>
            <a:r>
              <a:rPr lang="fr-FR" altLang="es-AR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Research</a:t>
            </a:r>
            <a:r>
              <a:rPr lang="fr-FR" altLang="es-AR" sz="2800" dirty="0" smtClean="0">
                <a:solidFill>
                  <a:schemeClr val="tx1"/>
                </a:solidFill>
              </a:rPr>
              <a:t> Programme (WMO, ICSU, UNESCO)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> </a:t>
            </a:r>
            <a:r>
              <a:rPr lang="fr-FR" altLang="es-AR" sz="2800" dirty="0" smtClean="0">
                <a:solidFill>
                  <a:schemeClr val="tx1"/>
                </a:solidFill>
              </a:rPr>
              <a:t>                      (1st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Director</a:t>
            </a:r>
            <a:r>
              <a:rPr lang="fr-FR" altLang="es-AR" sz="2800" dirty="0" smtClean="0">
                <a:solidFill>
                  <a:schemeClr val="tx1"/>
                </a:solidFill>
              </a:rPr>
              <a:t>: Pierre Morel, UPMC) 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> </a:t>
            </a: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           - </a:t>
            </a:r>
            <a:r>
              <a:rPr lang="fr-FR" altLang="es-AR" sz="2400" dirty="0" err="1" smtClean="0">
                <a:solidFill>
                  <a:schemeClr val="accent2"/>
                </a:solidFill>
              </a:rPr>
              <a:t>Atmospheric</a:t>
            </a:r>
            <a:r>
              <a:rPr lang="fr-FR" altLang="es-AR" sz="2400" dirty="0" smtClean="0">
                <a:solidFill>
                  <a:schemeClr val="accent2"/>
                </a:solidFill>
              </a:rPr>
              <a:t> </a:t>
            </a:r>
            <a:r>
              <a:rPr lang="fr-FR" altLang="es-AR" sz="2400" dirty="0" err="1" smtClean="0">
                <a:solidFill>
                  <a:schemeClr val="accent2"/>
                </a:solidFill>
              </a:rPr>
              <a:t>Intercomparison</a:t>
            </a:r>
            <a:r>
              <a:rPr lang="fr-FR" altLang="es-AR" sz="2400" dirty="0" smtClean="0">
                <a:solidFill>
                  <a:schemeClr val="accent2"/>
                </a:solidFill>
              </a:rPr>
              <a:t> Programme (AMIP, PCMDI, Larry Gates)</a:t>
            </a:r>
            <a:r>
              <a:rPr lang="fr-FR" altLang="es-AR" sz="2400" dirty="0">
                <a:solidFill>
                  <a:schemeClr val="accent2"/>
                </a:solidFill>
              </a:rPr>
              <a:t/>
            </a:r>
            <a:br>
              <a:rPr lang="fr-FR" altLang="es-AR" sz="2400" dirty="0">
                <a:solidFill>
                  <a:schemeClr val="accent2"/>
                </a:solidFill>
              </a:rPr>
            </a:br>
            <a:r>
              <a:rPr lang="fr-FR" altLang="es-AR" sz="2400" dirty="0" smtClean="0">
                <a:solidFill>
                  <a:schemeClr val="accent2"/>
                </a:solidFill>
              </a:rPr>
              <a:t>              - </a:t>
            </a:r>
            <a:r>
              <a:rPr lang="fr-FR" altLang="es-AR" sz="2400" dirty="0" err="1" smtClean="0">
                <a:solidFill>
                  <a:schemeClr val="accent2"/>
                </a:solidFill>
              </a:rPr>
              <a:t>Coupled</a:t>
            </a:r>
            <a:r>
              <a:rPr lang="fr-FR" altLang="es-AR" sz="2400" dirty="0" smtClean="0">
                <a:solidFill>
                  <a:schemeClr val="accent2"/>
                </a:solidFill>
              </a:rPr>
              <a:t> Model </a:t>
            </a:r>
            <a:r>
              <a:rPr lang="fr-FR" altLang="es-AR" sz="2400" dirty="0" err="1" smtClean="0">
                <a:solidFill>
                  <a:schemeClr val="accent2"/>
                </a:solidFill>
              </a:rPr>
              <a:t>Intercomparison</a:t>
            </a:r>
            <a:r>
              <a:rPr lang="fr-FR" altLang="es-AR" sz="2400" dirty="0" smtClean="0">
                <a:solidFill>
                  <a:schemeClr val="accent2"/>
                </a:solidFill>
              </a:rPr>
              <a:t> Programme (WGCM) </a:t>
            </a: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- 1988: The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Intergovermental</a:t>
            </a:r>
            <a:r>
              <a:rPr lang="fr-FR" altLang="es-AR" sz="2800" dirty="0" smtClean="0">
                <a:solidFill>
                  <a:schemeClr val="tx1"/>
                </a:solidFill>
              </a:rPr>
              <a:t> Panel on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Climate</a:t>
            </a:r>
            <a:r>
              <a:rPr lang="fr-FR" altLang="es-AR" sz="2800" dirty="0" smtClean="0">
                <a:solidFill>
                  <a:schemeClr val="tx1"/>
                </a:solidFill>
              </a:rPr>
              <a:t> Change 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3200" dirty="0">
                <a:solidFill>
                  <a:schemeClr val="accent2"/>
                </a:solidFill>
              </a:rPr>
              <a:t/>
            </a:r>
            <a:br>
              <a:rPr lang="fr-FR" altLang="es-AR" sz="3200" dirty="0">
                <a:solidFill>
                  <a:schemeClr val="accent2"/>
                </a:solidFill>
              </a:rPr>
            </a:br>
            <a:endParaRPr lang="fr-FR" altLang="es-AR" sz="32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99938" y="504497"/>
            <a:ext cx="458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es-AR" sz="3600" dirty="0" smtClean="0">
                <a:solidFill>
                  <a:schemeClr val="accent2"/>
                </a:solidFill>
              </a:rPr>
              <a:t>The </a:t>
            </a:r>
            <a:r>
              <a:rPr lang="fr-FR" altLang="es-AR" sz="3600" dirty="0" err="1" smtClean="0">
                <a:solidFill>
                  <a:schemeClr val="accent2"/>
                </a:solidFill>
              </a:rPr>
              <a:t>alert</a:t>
            </a:r>
            <a:r>
              <a:rPr lang="fr-FR" altLang="es-AR" sz="3600" dirty="0" smtClean="0">
                <a:solidFill>
                  <a:schemeClr val="accent2"/>
                </a:solidFill>
              </a:rPr>
              <a:t>: key dates (1)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549276"/>
            <a:ext cx="402907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ZoneTexte 1"/>
          <p:cNvSpPr txBox="1">
            <a:spLocks noChangeArrowheads="1"/>
          </p:cNvSpPr>
          <p:nvPr/>
        </p:nvSpPr>
        <p:spPr bwMode="auto">
          <a:xfrm>
            <a:off x="6096001" y="941388"/>
            <a:ext cx="46085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b="1" i="1" u="sng">
                <a:solidFill>
                  <a:srgbClr val="3333CC"/>
                </a:solidFill>
              </a:rPr>
              <a:t>Atmospheric thermal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b="1" i="1" u="sng">
                <a:solidFill>
                  <a:srgbClr val="3333CC"/>
                </a:solidFill>
              </a:rPr>
              <a:t>response to: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(1) Solar radiation increase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(2)Greenhouse gases increase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(3) Aerosol increase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b="1">
                <a:solidFill>
                  <a:srgbClr val="000000"/>
                </a:solidFill>
              </a:rPr>
              <a:t>Cannot be explained without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b="1">
                <a:solidFill>
                  <a:srgbClr val="000000"/>
                </a:solidFill>
              </a:rPr>
              <a:t>      feedbacks</a:t>
            </a:r>
          </a:p>
        </p:txBody>
      </p:sp>
      <p:sp>
        <p:nvSpPr>
          <p:cNvPr id="18436" name="ZoneTexte 2"/>
          <p:cNvSpPr txBox="1">
            <a:spLocks noChangeArrowheads="1"/>
          </p:cNvSpPr>
          <p:nvPr/>
        </p:nvSpPr>
        <p:spPr bwMode="auto">
          <a:xfrm>
            <a:off x="2508251" y="6167439"/>
            <a:ext cx="4151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Latitude / altitude diagram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4648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fr-FR"/>
          </a:p>
        </p:txBody>
      </p:sp>
      <p:pic>
        <p:nvPicPr>
          <p:cNvPr id="15363" name="Picture 2" descr="C:\Users\hltipsl\Desktop\temp-récen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33375"/>
            <a:ext cx="74644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1938338" y="122239"/>
            <a:ext cx="835501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800" dirty="0" err="1" smtClean="0">
                <a:solidFill>
                  <a:srgbClr val="00B0F0"/>
                </a:solidFill>
                <a:latin typeface="Liberation Sans" pitchFamily="34" charset="0"/>
              </a:rPr>
              <a:t>What</a:t>
            </a:r>
            <a:r>
              <a:rPr lang="fr-FR" altLang="fr-FR" sz="2800" dirty="0" smtClean="0">
                <a:solidFill>
                  <a:srgbClr val="00B0F0"/>
                </a:solidFill>
                <a:latin typeface="Liberation Sans" pitchFamily="34" charset="0"/>
              </a:rPr>
              <a:t> do </a:t>
            </a:r>
            <a:r>
              <a:rPr lang="fr-FR" altLang="fr-FR" sz="2800" dirty="0" err="1" smtClean="0">
                <a:solidFill>
                  <a:srgbClr val="00B0F0"/>
                </a:solidFill>
                <a:latin typeface="Liberation Sans" pitchFamily="34" charset="0"/>
              </a:rPr>
              <a:t>models</a:t>
            </a:r>
            <a:r>
              <a:rPr lang="fr-FR" altLang="fr-FR" sz="2800" dirty="0" smtClean="0">
                <a:solidFill>
                  <a:srgbClr val="00B0F0"/>
                </a:solidFill>
                <a:latin typeface="Liberation Sans" pitchFamily="34" charset="0"/>
              </a:rPr>
              <a:t> tell about </a:t>
            </a:r>
            <a:r>
              <a:rPr lang="fr-FR" altLang="fr-FR" sz="2800" dirty="0" err="1" smtClean="0">
                <a:solidFill>
                  <a:srgbClr val="00B0F0"/>
                </a:solidFill>
                <a:latin typeface="Liberation Sans" pitchFamily="34" charset="0"/>
              </a:rPr>
              <a:t>climate</a:t>
            </a:r>
            <a:r>
              <a:rPr lang="fr-FR" altLang="fr-FR" sz="2800" dirty="0" smtClean="0">
                <a:solidFill>
                  <a:srgbClr val="00B0F0"/>
                </a:solidFill>
                <a:latin typeface="Liberation Sans" pitchFamily="34" charset="0"/>
              </a:rPr>
              <a:t> change</a:t>
            </a:r>
            <a:r>
              <a:rPr lang="fr-FR" altLang="fr-FR" sz="2800" dirty="0" smtClean="0">
                <a:solidFill>
                  <a:srgbClr val="00B0F0"/>
                </a:solidFill>
                <a:latin typeface="Liberation Sans" pitchFamily="34" charset="0"/>
              </a:rPr>
              <a:t>? </a:t>
            </a:r>
            <a:endParaRPr lang="fr-FR" altLang="fr-FR" sz="2800" dirty="0">
              <a:solidFill>
                <a:srgbClr val="00B0F0"/>
              </a:solidFill>
              <a:latin typeface="Liberation Sans" pitchFamily="34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133600" y="955675"/>
            <a:ext cx="47244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000" dirty="0" err="1" smtClean="0">
                <a:solidFill>
                  <a:srgbClr val="000000"/>
                </a:solidFill>
                <a:latin typeface="Liberation Sans" pitchFamily="34" charset="0"/>
              </a:rPr>
              <a:t>From</a:t>
            </a:r>
            <a:r>
              <a:rPr lang="fr-FR" altLang="fr-FR" sz="2000" dirty="0" smtClean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 </a:t>
            </a:r>
            <a:r>
              <a:rPr lang="fr-FR" altLang="fr-FR" sz="2000" b="1" dirty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1990 </a:t>
            </a:r>
            <a:r>
              <a:rPr lang="fr-FR" altLang="fr-FR" sz="2000" b="1" dirty="0" smtClean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to </a:t>
            </a:r>
            <a:r>
              <a:rPr lang="fr-FR" altLang="fr-FR" sz="2000" b="1" dirty="0" smtClean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2100</a:t>
            </a:r>
            <a:endParaRPr lang="fr-FR" altLang="fr-FR" sz="2000" b="1" dirty="0">
              <a:solidFill>
                <a:srgbClr val="000000"/>
              </a:solidFill>
              <a:latin typeface="Liberation Sans" pitchFamily="34" charset="0"/>
              <a:cs typeface="Arial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3" t="15117" b="7556"/>
          <a:stretch>
            <a:fillRect/>
          </a:stretch>
        </p:blipFill>
        <p:spPr bwMode="auto">
          <a:xfrm>
            <a:off x="2820989" y="1372395"/>
            <a:ext cx="3163887" cy="48339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83" t="15117" b="755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001963" y="1606550"/>
            <a:ext cx="3429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FR" altLang="fr-FR" sz="2400">
              <a:solidFill>
                <a:srgbClr val="FFFFFF"/>
              </a:solidFill>
              <a:latin typeface="Liberation Sans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967038" y="4121150"/>
            <a:ext cx="3429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FR" altLang="fr-FR" sz="2400">
              <a:solidFill>
                <a:srgbClr val="FFFFFF"/>
              </a:solidFill>
              <a:latin typeface="Liberation Sans" pitchFamily="34" charset="0"/>
            </a:endParaRPr>
          </a:p>
        </p:txBody>
      </p:sp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1660019" y="2348880"/>
            <a:ext cx="1654382" cy="2590124"/>
            <a:chOff x="-88" y="1500"/>
            <a:chExt cx="1484" cy="2221"/>
          </a:xfrm>
        </p:grpSpPr>
        <p:sp>
          <p:nvSpPr>
            <p:cNvPr id="24601" name="AutoShape 8"/>
            <p:cNvSpPr>
              <a:spLocks noChangeArrowheads="1"/>
            </p:cNvSpPr>
            <p:nvPr/>
          </p:nvSpPr>
          <p:spPr bwMode="auto">
            <a:xfrm>
              <a:off x="-59" y="1500"/>
              <a:ext cx="1422" cy="61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FR" altLang="fr-FR" sz="1800" b="1" dirty="0" err="1" smtClean="0">
                  <a:solidFill>
                    <a:srgbClr val="003399"/>
                  </a:solidFill>
                  <a:latin typeface="Liberation Sans" pitchFamily="34" charset="0"/>
                </a:rPr>
                <a:t>With</a:t>
              </a:r>
              <a:r>
                <a:rPr lang="fr-FR" altLang="fr-FR" sz="1800" b="1" dirty="0" smtClean="0">
                  <a:solidFill>
                    <a:srgbClr val="003399"/>
                  </a:solidFill>
                  <a:latin typeface="Liberation Sans" pitchFamily="34" charset="0"/>
                </a:rPr>
                <a:t> </a:t>
              </a:r>
              <a:r>
                <a:rPr lang="fr-FR" altLang="fr-FR" sz="1800" b="1" dirty="0" err="1" smtClean="0">
                  <a:solidFill>
                    <a:srgbClr val="003399"/>
                  </a:solidFill>
                  <a:latin typeface="Liberation Sans" pitchFamily="34" charset="0"/>
                </a:rPr>
                <a:t>strong</a:t>
              </a:r>
              <a:r>
                <a:rPr lang="fr-FR" altLang="fr-FR" sz="1800" b="1" dirty="0" smtClean="0">
                  <a:solidFill>
                    <a:srgbClr val="003399"/>
                  </a:solidFill>
                  <a:latin typeface="Liberation Sans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FR" altLang="fr-FR" sz="1800" b="1" dirty="0" smtClean="0">
                  <a:solidFill>
                    <a:srgbClr val="003399"/>
                  </a:solidFill>
                  <a:latin typeface="Liberation Sans" pitchFamily="34" charset="0"/>
                </a:rPr>
                <a:t>efforts</a:t>
              </a:r>
              <a:endParaRPr lang="fr-FR" altLang="fr-FR" sz="1800" b="1" dirty="0">
                <a:solidFill>
                  <a:srgbClr val="003399"/>
                </a:solidFill>
                <a:latin typeface="Liberation Sans" pitchFamily="34" charset="0"/>
              </a:endParaRPr>
            </a:p>
          </p:txBody>
        </p:sp>
        <p:sp>
          <p:nvSpPr>
            <p:cNvPr id="24602" name="AutoShape 9"/>
            <p:cNvSpPr>
              <a:spLocks noChangeArrowheads="1"/>
            </p:cNvSpPr>
            <p:nvPr/>
          </p:nvSpPr>
          <p:spPr bwMode="auto">
            <a:xfrm>
              <a:off x="-88" y="3106"/>
              <a:ext cx="1484" cy="61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FR" altLang="fr-FR" sz="1800" b="1" dirty="0" smtClean="0">
                  <a:solidFill>
                    <a:srgbClr val="003399"/>
                  </a:solidFill>
                  <a:latin typeface="Liberation Sans" pitchFamily="34" charset="0"/>
                </a:rPr>
                <a:t>Business as </a:t>
              </a:r>
            </a:p>
            <a:p>
              <a:pPr algn="ctr"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fr-FR" altLang="fr-FR" sz="1800" b="1" dirty="0" err="1" smtClean="0">
                  <a:solidFill>
                    <a:srgbClr val="003399"/>
                  </a:solidFill>
                  <a:latin typeface="Liberation Sans" pitchFamily="34" charset="0"/>
                </a:rPr>
                <a:t>usual</a:t>
              </a:r>
              <a:endParaRPr lang="fr-FR" altLang="fr-FR" sz="1800" b="1" dirty="0">
                <a:solidFill>
                  <a:srgbClr val="003399"/>
                </a:solidFill>
                <a:latin typeface="Liberation Sans" pitchFamily="34" charset="0"/>
              </a:endParaRPr>
            </a:p>
          </p:txBody>
        </p:sp>
      </p:grpSp>
      <p:sp>
        <p:nvSpPr>
          <p:cNvPr id="24584" name="Line 11"/>
          <p:cNvSpPr>
            <a:spLocks noChangeShapeType="1"/>
          </p:cNvSpPr>
          <p:nvPr/>
        </p:nvSpPr>
        <p:spPr bwMode="auto">
          <a:xfrm flipV="1">
            <a:off x="2967038" y="3789363"/>
            <a:ext cx="6172200" cy="63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73782" r="6171" b="14867"/>
          <a:stretch>
            <a:fillRect/>
          </a:stretch>
        </p:blipFill>
        <p:spPr bwMode="auto">
          <a:xfrm>
            <a:off x="3679826" y="6207126"/>
            <a:ext cx="49053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706" t="73782" r="6171" b="148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0" t="15117" b="46371"/>
          <a:stretch>
            <a:fillRect/>
          </a:stretch>
        </p:blipFill>
        <p:spPr bwMode="auto">
          <a:xfrm>
            <a:off x="6149976" y="2596753"/>
            <a:ext cx="3167063" cy="24066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10" t="15117" b="4637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7" name="Rectangle 5"/>
          <p:cNvSpPr>
            <a:spLocks noChangeArrowheads="1"/>
          </p:cNvSpPr>
          <p:nvPr/>
        </p:nvSpPr>
        <p:spPr bwMode="auto">
          <a:xfrm>
            <a:off x="6149976" y="2792413"/>
            <a:ext cx="473075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fr-FR" altLang="fr-FR" sz="2400">
              <a:solidFill>
                <a:srgbClr val="FFFFFF"/>
              </a:solidFill>
              <a:latin typeface="Liberation Sans" pitchFamily="34" charset="0"/>
            </a:endParaRPr>
          </a:p>
        </p:txBody>
      </p:sp>
      <p:sp>
        <p:nvSpPr>
          <p:cNvPr id="24588" name="Text Box 7"/>
          <p:cNvSpPr txBox="1">
            <a:spLocks noChangeArrowheads="1"/>
          </p:cNvSpPr>
          <p:nvPr/>
        </p:nvSpPr>
        <p:spPr bwMode="auto">
          <a:xfrm>
            <a:off x="5929314" y="1681215"/>
            <a:ext cx="384715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2000" dirty="0" err="1" smtClean="0">
                <a:solidFill>
                  <a:srgbClr val="000000"/>
                </a:solidFill>
                <a:latin typeface="Liberation Sans" pitchFamily="34" charset="0"/>
              </a:rPr>
              <a:t>From</a:t>
            </a:r>
            <a:r>
              <a:rPr lang="fr-FR" altLang="fr-FR" sz="2000" dirty="0" smtClean="0">
                <a:solidFill>
                  <a:srgbClr val="000000"/>
                </a:solidFill>
                <a:latin typeface="Liberation Sans" pitchFamily="34" charset="0"/>
              </a:rPr>
              <a:t> glacial to </a:t>
            </a:r>
            <a:r>
              <a:rPr lang="fr-FR" altLang="fr-FR" sz="2000" dirty="0" err="1" smtClean="0">
                <a:solidFill>
                  <a:srgbClr val="000000"/>
                </a:solidFill>
                <a:latin typeface="Liberation Sans" pitchFamily="34" charset="0"/>
              </a:rPr>
              <a:t>preindustrial</a:t>
            </a:r>
            <a:r>
              <a:rPr lang="fr-FR" altLang="fr-FR" sz="2000" dirty="0" smtClean="0">
                <a:solidFill>
                  <a:srgbClr val="000000"/>
                </a:solidFill>
                <a:latin typeface="Liberation Sans" pitchFamily="34" charset="0"/>
              </a:rPr>
              <a:t> </a:t>
            </a:r>
            <a:r>
              <a:rPr lang="fr-FR" altLang="fr-FR" sz="2000" dirty="0" err="1" smtClean="0">
                <a:solidFill>
                  <a:srgbClr val="000000"/>
                </a:solidFill>
                <a:latin typeface="Liberation Sans" pitchFamily="34" charset="0"/>
              </a:rPr>
              <a:t>eras</a:t>
            </a:r>
            <a:r>
              <a:rPr lang="fr-FR" altLang="fr-FR" sz="2000" dirty="0" smtClean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 </a:t>
            </a:r>
            <a:endParaRPr lang="fr-FR" altLang="fr-FR" sz="2000" dirty="0">
              <a:solidFill>
                <a:srgbClr val="000000"/>
              </a:solidFill>
              <a:latin typeface="Liberation Sans" pitchFamily="34" charset="0"/>
              <a:cs typeface="Arial" pitchFamily="34" charset="0"/>
            </a:endParaRPr>
          </a:p>
        </p:txBody>
      </p:sp>
      <p:sp>
        <p:nvSpPr>
          <p:cNvPr id="24590" name="Text Box 3"/>
          <p:cNvSpPr txBox="1">
            <a:spLocks noChangeArrowheads="1"/>
          </p:cNvSpPr>
          <p:nvPr/>
        </p:nvSpPr>
        <p:spPr bwMode="auto">
          <a:xfrm>
            <a:off x="8474859" y="6183367"/>
            <a:ext cx="59533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1800" dirty="0">
                <a:solidFill>
                  <a:srgbClr val="000000"/>
                </a:solidFill>
                <a:latin typeface="Liberation Sans" pitchFamily="34" charset="0"/>
                <a:cs typeface="Arial" pitchFamily="34" charset="0"/>
              </a:rPr>
              <a:t>(°C)</a:t>
            </a:r>
          </a:p>
        </p:txBody>
      </p:sp>
      <p:sp>
        <p:nvSpPr>
          <p:cNvPr id="24591" name="Titre 1"/>
          <p:cNvSpPr txBox="1">
            <a:spLocks/>
          </p:cNvSpPr>
          <p:nvPr/>
        </p:nvSpPr>
        <p:spPr bwMode="auto">
          <a:xfrm>
            <a:off x="6286500" y="805231"/>
            <a:ext cx="27241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rgbClr val="0070C0"/>
                </a:solidFill>
                <a:latin typeface="Liberation Sans" pitchFamily="34" charset="0"/>
                <a:cs typeface="Arial" pitchFamily="34" charset="0"/>
              </a:rPr>
              <a:t>IPSL-CM5A-LR</a:t>
            </a:r>
          </a:p>
        </p:txBody>
      </p:sp>
      <p:sp>
        <p:nvSpPr>
          <p:cNvPr id="24592" name="ZoneTexte 1"/>
          <p:cNvSpPr txBox="1">
            <a:spLocks noChangeArrowheads="1"/>
          </p:cNvSpPr>
          <p:nvPr/>
        </p:nvSpPr>
        <p:spPr bwMode="auto">
          <a:xfrm>
            <a:off x="5929314" y="6440489"/>
            <a:ext cx="3571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0</a:t>
            </a:r>
          </a:p>
        </p:txBody>
      </p:sp>
      <p:sp>
        <p:nvSpPr>
          <p:cNvPr id="24593" name="ZoneTexte 18"/>
          <p:cNvSpPr txBox="1">
            <a:spLocks noChangeArrowheads="1"/>
          </p:cNvSpPr>
          <p:nvPr/>
        </p:nvSpPr>
        <p:spPr bwMode="auto">
          <a:xfrm>
            <a:off x="6948489" y="6451600"/>
            <a:ext cx="3571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4</a:t>
            </a:r>
          </a:p>
        </p:txBody>
      </p:sp>
      <p:sp>
        <p:nvSpPr>
          <p:cNvPr id="24594" name="ZoneTexte 19"/>
          <p:cNvSpPr txBox="1">
            <a:spLocks noChangeArrowheads="1"/>
          </p:cNvSpPr>
          <p:nvPr/>
        </p:nvSpPr>
        <p:spPr bwMode="auto">
          <a:xfrm>
            <a:off x="7975600" y="6442075"/>
            <a:ext cx="3571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8</a:t>
            </a:r>
          </a:p>
        </p:txBody>
      </p:sp>
      <p:sp>
        <p:nvSpPr>
          <p:cNvPr id="24595" name="ZoneTexte 20"/>
          <p:cNvSpPr txBox="1">
            <a:spLocks noChangeArrowheads="1"/>
          </p:cNvSpPr>
          <p:nvPr/>
        </p:nvSpPr>
        <p:spPr bwMode="auto">
          <a:xfrm>
            <a:off x="4857750" y="6443663"/>
            <a:ext cx="4778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-4</a:t>
            </a:r>
          </a:p>
        </p:txBody>
      </p:sp>
      <p:sp>
        <p:nvSpPr>
          <p:cNvPr id="24596" name="ZoneTexte 21"/>
          <p:cNvSpPr txBox="1">
            <a:spLocks noChangeArrowheads="1"/>
          </p:cNvSpPr>
          <p:nvPr/>
        </p:nvSpPr>
        <p:spPr bwMode="auto">
          <a:xfrm>
            <a:off x="3810001" y="6429375"/>
            <a:ext cx="4794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-8</a:t>
            </a:r>
          </a:p>
        </p:txBody>
      </p:sp>
      <p:sp>
        <p:nvSpPr>
          <p:cNvPr id="24597" name="ZoneTexte 22"/>
          <p:cNvSpPr txBox="1">
            <a:spLocks noChangeArrowheads="1"/>
          </p:cNvSpPr>
          <p:nvPr/>
        </p:nvSpPr>
        <p:spPr bwMode="auto">
          <a:xfrm>
            <a:off x="6421439" y="6437314"/>
            <a:ext cx="3571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598" name="ZoneTexte 23"/>
          <p:cNvSpPr txBox="1">
            <a:spLocks noChangeArrowheads="1"/>
          </p:cNvSpPr>
          <p:nvPr/>
        </p:nvSpPr>
        <p:spPr bwMode="auto">
          <a:xfrm>
            <a:off x="7432675" y="6440489"/>
            <a:ext cx="355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599" name="ZoneTexte 24"/>
          <p:cNvSpPr txBox="1">
            <a:spLocks noChangeArrowheads="1"/>
          </p:cNvSpPr>
          <p:nvPr/>
        </p:nvSpPr>
        <p:spPr bwMode="auto">
          <a:xfrm>
            <a:off x="5341939" y="6440489"/>
            <a:ext cx="4794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-2</a:t>
            </a:r>
          </a:p>
        </p:txBody>
      </p:sp>
      <p:sp>
        <p:nvSpPr>
          <p:cNvPr id="24600" name="ZoneTexte 25"/>
          <p:cNvSpPr txBox="1">
            <a:spLocks noChangeArrowheads="1"/>
          </p:cNvSpPr>
          <p:nvPr/>
        </p:nvSpPr>
        <p:spPr bwMode="auto">
          <a:xfrm>
            <a:off x="4337050" y="6440488"/>
            <a:ext cx="4778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Liberation Sans" pitchFamily="34" charset="0"/>
                <a:cs typeface="Arial" pitchFamily="34" charset="0"/>
              </a:rPr>
              <a:t>-6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747838" y="188914"/>
            <a:ext cx="81280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fr-FR" altLang="fr-FR" b="1" dirty="0">
                <a:solidFill>
                  <a:schemeClr val="bg1"/>
                </a:solidFill>
              </a:rPr>
              <a:t>Les changements observés confirment les prévisions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43672" y="174477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</a:rPr>
              <a:t>Observed</a:t>
            </a:r>
            <a:r>
              <a:rPr lang="fr-FR" sz="2800" dirty="0" smtClean="0">
                <a:solidFill>
                  <a:srgbClr val="FF0000"/>
                </a:solidFill>
              </a:rPr>
              <a:t> changes 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75777" name="Picture 1" descr="Fig 1: Global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76" y="831396"/>
            <a:ext cx="8507673" cy="54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832305" y="6172841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NASA - GISS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13 Octobre 2016 -Hervé Le Treut</a:t>
            </a:r>
            <a:endParaRPr lang="en-US" altLang="fr-FR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666751"/>
            <a:ext cx="75438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000375" y="142875"/>
            <a:ext cx="37305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Global </a:t>
            </a:r>
            <a:r>
              <a:rPr lang="fr-FR" dirty="0" err="1">
                <a:latin typeface="+mj-lt"/>
              </a:rPr>
              <a:t>Mean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Sea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Level</a:t>
            </a:r>
            <a:r>
              <a:rPr lang="fr-FR" dirty="0">
                <a:latin typeface="+mj-lt"/>
              </a:rPr>
              <a:t>   IPCC (2013)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rte_npp_sw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50394"/>
          <a:stretch>
            <a:fillRect/>
          </a:stretch>
        </p:blipFill>
        <p:spPr bwMode="auto">
          <a:xfrm>
            <a:off x="2755900" y="1265238"/>
            <a:ext cx="67691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838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GB" altLang="fr-FR" sz="3200">
                <a:solidFill>
                  <a:srgbClr val="0000FF"/>
                </a:solidFill>
              </a:rPr>
              <a:t>Net climate production: climate dependency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6400800" y="5715001"/>
            <a:ext cx="2376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009900"/>
                </a:solidFill>
                <a:latin typeface="Garamond" charset="0"/>
                <a:ea typeface="ＭＳ Ｐゴシック" charset="0"/>
                <a:cs typeface="ＭＳ Ｐゴシック" charset="0"/>
              </a:rPr>
              <a:t>Extension of the growing season </a:t>
            </a:r>
            <a:endParaRPr lang="fr-FR" sz="2000" b="1" baseline="-25000">
              <a:solidFill>
                <a:srgbClr val="0099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2133600" y="5715001"/>
            <a:ext cx="2700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Increase in</a:t>
            </a:r>
          </a:p>
          <a:p>
            <a:pPr algn="ctr" eaLnBrk="1" hangingPunct="1">
              <a:defRPr/>
            </a:pPr>
            <a:r>
              <a:rPr lang="fr-FR" sz="2000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soil aridity</a:t>
            </a:r>
            <a:endParaRPr lang="fr-FR" sz="2000" b="1" baseline="-2500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8147050" y="6400800"/>
            <a:ext cx="21679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dirty="0">
                <a:solidFill>
                  <a:srgbClr val="000099"/>
                </a:solidFill>
                <a:latin typeface="Calibri"/>
                <a:ea typeface="ＭＳ Ｐゴシック" charset="0"/>
                <a:cs typeface="ＭＳ Ｐゴシック" charset="0"/>
              </a:rPr>
              <a:t>Berthelot et al., 2002</a:t>
            </a:r>
          </a:p>
        </p:txBody>
      </p:sp>
      <p:sp>
        <p:nvSpPr>
          <p:cNvPr id="229383" name="Line 7"/>
          <p:cNvSpPr>
            <a:spLocks noChangeShapeType="1"/>
          </p:cNvSpPr>
          <p:nvPr/>
        </p:nvSpPr>
        <p:spPr bwMode="auto">
          <a:xfrm flipV="1">
            <a:off x="3429000" y="4267200"/>
            <a:ext cx="914400" cy="1447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9384" name="Line 8"/>
          <p:cNvSpPr>
            <a:spLocks noChangeShapeType="1"/>
          </p:cNvSpPr>
          <p:nvPr/>
        </p:nvSpPr>
        <p:spPr bwMode="auto">
          <a:xfrm flipV="1">
            <a:off x="3352800" y="4267200"/>
            <a:ext cx="1143000" cy="1447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fr-FR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9385" name="Line 9"/>
          <p:cNvSpPr>
            <a:spLocks noChangeShapeType="1"/>
          </p:cNvSpPr>
          <p:nvPr/>
        </p:nvSpPr>
        <p:spPr bwMode="auto">
          <a:xfrm flipV="1">
            <a:off x="3505200" y="4114800"/>
            <a:ext cx="1295400" cy="1600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9386" name="Line 10"/>
          <p:cNvSpPr>
            <a:spLocks noChangeShapeType="1"/>
          </p:cNvSpPr>
          <p:nvPr/>
        </p:nvSpPr>
        <p:spPr bwMode="auto">
          <a:xfrm flipH="1" flipV="1">
            <a:off x="6096000" y="2590800"/>
            <a:ext cx="1447800" cy="3048000"/>
          </a:xfrm>
          <a:prstGeom prst="line">
            <a:avLst/>
          </a:prstGeom>
          <a:noFill/>
          <a:ln w="317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443" name="Espace réservé du numéro de diapositive 1"/>
          <p:cNvSpPr txBox="1">
            <a:spLocks noGrp="1"/>
          </p:cNvSpPr>
          <p:nvPr/>
        </p:nvSpPr>
        <p:spPr bwMode="auto">
          <a:xfrm>
            <a:off x="8799513" y="62849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338B418-A918-4615-ACB3-4B980EB93B04}" type="slidenum"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/>
              <a:t>13 Octobre 2016 -Hervé Le Treut</a:t>
            </a:r>
            <a:endParaRPr lang="en-US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17676"/>
            <a:ext cx="8856662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00375" y="673100"/>
            <a:ext cx="46730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Changes in </a:t>
            </a:r>
            <a:r>
              <a:rPr lang="fr-FR" dirty="0" err="1">
                <a:latin typeface="+mj-lt"/>
              </a:rPr>
              <a:t>precipitations</a:t>
            </a:r>
            <a:r>
              <a:rPr lang="fr-FR" dirty="0">
                <a:latin typeface="+mj-lt"/>
              </a:rPr>
              <a:t> (IPCC, 2013, RCP)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nt_h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1328739"/>
            <a:ext cx="6696075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79651" y="6237289"/>
            <a:ext cx="3578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Gastineau, Le Treut, Li, 2008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620714"/>
            <a:ext cx="7489825" cy="54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87714" y="106363"/>
            <a:ext cx="39100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Changes in the Hadley </a:t>
            </a:r>
            <a:r>
              <a:rPr lang="fr-FR" dirty="0" err="1">
                <a:latin typeface="+mj-lt"/>
              </a:rPr>
              <a:t>Cell</a:t>
            </a:r>
            <a:r>
              <a:rPr lang="fr-FR" dirty="0">
                <a:latin typeface="+mj-lt"/>
              </a:rPr>
              <a:t> Circulations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rme libre 2"/>
          <p:cNvSpPr>
            <a:spLocks/>
          </p:cNvSpPr>
          <p:nvPr/>
        </p:nvSpPr>
        <p:spPr bwMode="auto">
          <a:xfrm>
            <a:off x="3640138" y="3060700"/>
            <a:ext cx="1123950" cy="78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FF00FF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Paleoclimates</a:t>
            </a:r>
            <a:endParaRPr lang="fr-FR" altLang="fr-FR" sz="1800" b="1" dirty="0">
              <a:solidFill>
                <a:srgbClr val="FF00FF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grpSp>
        <p:nvGrpSpPr>
          <p:cNvPr id="41987" name="Groupe 3"/>
          <p:cNvGrpSpPr>
            <a:grpSpLocks/>
          </p:cNvGrpSpPr>
          <p:nvPr/>
        </p:nvGrpSpPr>
        <p:grpSpPr bwMode="auto">
          <a:xfrm>
            <a:off x="4813300" y="1609725"/>
            <a:ext cx="4248150" cy="4008438"/>
            <a:chOff x="3289679" y="1609560"/>
            <a:chExt cx="4247641" cy="4008600"/>
          </a:xfrm>
        </p:grpSpPr>
        <p:pic>
          <p:nvPicPr>
            <p:cNvPr id="4200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840" y="1609560"/>
              <a:ext cx="4187520" cy="400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6" name="Forme libre 5"/>
            <p:cNvSpPr>
              <a:spLocks/>
            </p:cNvSpPr>
            <p:nvPr/>
          </p:nvSpPr>
          <p:spPr bwMode="auto">
            <a:xfrm>
              <a:off x="3289679" y="4925520"/>
              <a:ext cx="536760" cy="598680"/>
            </a:xfrm>
            <a:custGeom>
              <a:avLst/>
              <a:gdLst>
                <a:gd name="T0" fmla="*/ 268380 w 536760"/>
                <a:gd name="T1" fmla="*/ 0 h 598680"/>
                <a:gd name="T2" fmla="*/ 536760 w 536760"/>
                <a:gd name="T3" fmla="*/ 299340 h 598680"/>
                <a:gd name="T4" fmla="*/ 268380 w 536760"/>
                <a:gd name="T5" fmla="*/ 598680 h 598680"/>
                <a:gd name="T6" fmla="*/ 0 w 536760"/>
                <a:gd name="T7" fmla="*/ 299340 h 59868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378 w 536760"/>
                <a:gd name="T13" fmla="*/ 378 h 598680"/>
                <a:gd name="T14" fmla="*/ 536382 w 536760"/>
                <a:gd name="T15" fmla="*/ 598302 h 598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6760" h="598680">
                  <a:moveTo>
                    <a:pt x="1292" y="0"/>
                  </a:moveTo>
                  <a:lnTo>
                    <a:pt x="1291" y="0"/>
                  </a:lnTo>
                  <a:cubicBezTo>
                    <a:pt x="578" y="0"/>
                    <a:pt x="0" y="578"/>
                    <a:pt x="0" y="1291"/>
                  </a:cubicBezTo>
                  <a:lnTo>
                    <a:pt x="0" y="597388"/>
                  </a:lnTo>
                  <a:cubicBezTo>
                    <a:pt x="0" y="598101"/>
                    <a:pt x="578" y="598679"/>
                    <a:pt x="1291" y="598680"/>
                  </a:cubicBezTo>
                  <a:lnTo>
                    <a:pt x="535468" y="598680"/>
                  </a:lnTo>
                  <a:cubicBezTo>
                    <a:pt x="536181" y="598679"/>
                    <a:pt x="536760" y="598101"/>
                    <a:pt x="536760" y="597388"/>
                  </a:cubicBezTo>
                  <a:lnTo>
                    <a:pt x="536760" y="1292"/>
                  </a:lnTo>
                  <a:cubicBezTo>
                    <a:pt x="536760" y="578"/>
                    <a:pt x="536181" y="0"/>
                    <a:pt x="535468" y="0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es-AR"/>
            </a:p>
          </p:txBody>
        </p:sp>
        <p:sp>
          <p:nvSpPr>
            <p:cNvPr id="42007" name="Forme libre 6"/>
            <p:cNvSpPr>
              <a:spLocks/>
            </p:cNvSpPr>
            <p:nvPr/>
          </p:nvSpPr>
          <p:spPr bwMode="auto">
            <a:xfrm>
              <a:off x="6879600" y="4925520"/>
              <a:ext cx="657720" cy="598680"/>
            </a:xfrm>
            <a:custGeom>
              <a:avLst/>
              <a:gdLst>
                <a:gd name="T0" fmla="*/ 328860 w 657720"/>
                <a:gd name="T1" fmla="*/ 0 h 598680"/>
                <a:gd name="T2" fmla="*/ 657720 w 657720"/>
                <a:gd name="T3" fmla="*/ 299340 h 598680"/>
                <a:gd name="T4" fmla="*/ 328860 w 657720"/>
                <a:gd name="T5" fmla="*/ 598680 h 598680"/>
                <a:gd name="T6" fmla="*/ 0 w 657720"/>
                <a:gd name="T7" fmla="*/ 299340 h 59868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373 w 657720"/>
                <a:gd name="T13" fmla="*/ 373 h 598680"/>
                <a:gd name="T14" fmla="*/ 657347 w 657720"/>
                <a:gd name="T15" fmla="*/ 598307 h 598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7720" h="598680">
                  <a:moveTo>
                    <a:pt x="1275" y="0"/>
                  </a:moveTo>
                  <a:lnTo>
                    <a:pt x="1274" y="0"/>
                  </a:lnTo>
                  <a:cubicBezTo>
                    <a:pt x="570" y="0"/>
                    <a:pt x="0" y="570"/>
                    <a:pt x="0" y="1274"/>
                  </a:cubicBezTo>
                  <a:lnTo>
                    <a:pt x="0" y="597405"/>
                  </a:lnTo>
                  <a:cubicBezTo>
                    <a:pt x="0" y="598109"/>
                    <a:pt x="570" y="598679"/>
                    <a:pt x="1274" y="598680"/>
                  </a:cubicBezTo>
                  <a:lnTo>
                    <a:pt x="656445" y="598680"/>
                  </a:lnTo>
                  <a:cubicBezTo>
                    <a:pt x="657149" y="598679"/>
                    <a:pt x="657720" y="598109"/>
                    <a:pt x="657720" y="597405"/>
                  </a:cubicBezTo>
                  <a:lnTo>
                    <a:pt x="657720" y="1275"/>
                  </a:lnTo>
                  <a:cubicBezTo>
                    <a:pt x="657720" y="570"/>
                    <a:pt x="657149" y="0"/>
                    <a:pt x="656445" y="0"/>
                  </a:cubicBez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es-AR"/>
            </a:p>
          </p:txBody>
        </p:sp>
      </p:grpSp>
      <p:sp>
        <p:nvSpPr>
          <p:cNvPr id="41988" name="Forme libre 7"/>
          <p:cNvSpPr>
            <a:spLocks/>
          </p:cNvSpPr>
          <p:nvPr/>
        </p:nvSpPr>
        <p:spPr bwMode="auto">
          <a:xfrm>
            <a:off x="5803901" y="4394201"/>
            <a:ext cx="1463675" cy="138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89" name="Forme libre 8"/>
          <p:cNvSpPr>
            <a:spLocks/>
          </p:cNvSpPr>
          <p:nvPr/>
        </p:nvSpPr>
        <p:spPr bwMode="auto">
          <a:xfrm>
            <a:off x="7089776" y="4289426"/>
            <a:ext cx="1463675" cy="1387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90" name="Forme libre 9"/>
          <p:cNvSpPr>
            <a:spLocks/>
          </p:cNvSpPr>
          <p:nvPr/>
        </p:nvSpPr>
        <p:spPr bwMode="auto">
          <a:xfrm rot="960000">
            <a:off x="4564064" y="2593975"/>
            <a:ext cx="1463675" cy="1003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91" name="Forme libre 10"/>
          <p:cNvSpPr>
            <a:spLocks/>
          </p:cNvSpPr>
          <p:nvPr/>
        </p:nvSpPr>
        <p:spPr bwMode="auto">
          <a:xfrm>
            <a:off x="4821238" y="3590926"/>
            <a:ext cx="1465262" cy="1387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92" name="Forme libre 11"/>
          <p:cNvSpPr>
            <a:spLocks/>
          </p:cNvSpPr>
          <p:nvPr/>
        </p:nvSpPr>
        <p:spPr bwMode="auto">
          <a:xfrm>
            <a:off x="3302000" y="4679951"/>
            <a:ext cx="2001838" cy="1243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Climate</a:t>
            </a:r>
            <a:r>
              <a:rPr lang="fr-FR" altLang="fr-FR" sz="1800" b="1" dirty="0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</a:t>
            </a:r>
            <a:r>
              <a:rPr lang="fr-FR" altLang="fr-FR" sz="1800" b="1" dirty="0" err="1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sensitivity</a:t>
            </a:r>
            <a:endParaRPr lang="fr-FR" altLang="fr-FR" sz="1800" b="1" dirty="0" smtClean="0">
              <a:solidFill>
                <a:srgbClr val="FF00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a</a:t>
            </a:r>
            <a:r>
              <a:rPr lang="fr-FR" altLang="fr-FR" sz="1800" b="1" dirty="0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nd</a:t>
            </a: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Cloud Feedbacks</a:t>
            </a:r>
            <a:endParaRPr lang="fr-FR" altLang="fr-FR" sz="1800" b="1" dirty="0">
              <a:solidFill>
                <a:srgbClr val="FF00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1993" name="Forme libre 12"/>
          <p:cNvSpPr>
            <a:spLocks/>
          </p:cNvSpPr>
          <p:nvPr/>
        </p:nvSpPr>
        <p:spPr bwMode="auto">
          <a:xfrm>
            <a:off x="4943476" y="5775326"/>
            <a:ext cx="3451225" cy="525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FF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Climat-</a:t>
            </a:r>
            <a:r>
              <a:rPr lang="fr-FR" altLang="fr-FR" sz="1800" b="1" dirty="0" err="1" smtClean="0">
                <a:solidFill>
                  <a:srgbClr val="00FF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carbon</a:t>
            </a:r>
            <a:r>
              <a:rPr lang="fr-FR" altLang="fr-FR" sz="1800" b="1" dirty="0" smtClean="0">
                <a:solidFill>
                  <a:srgbClr val="00FF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cycle </a:t>
            </a:r>
            <a:r>
              <a:rPr lang="fr-FR" altLang="fr-FR" sz="1800" b="1" dirty="0" err="1" smtClean="0">
                <a:solidFill>
                  <a:srgbClr val="00FF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coupling</a:t>
            </a:r>
            <a:endParaRPr lang="fr-FR" altLang="fr-FR" sz="1800" b="1" dirty="0">
              <a:solidFill>
                <a:srgbClr val="00FF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1994" name="Forme libre 13"/>
          <p:cNvSpPr>
            <a:spLocks/>
          </p:cNvSpPr>
          <p:nvPr/>
        </p:nvSpPr>
        <p:spPr bwMode="auto">
          <a:xfrm>
            <a:off x="8539164" y="5065714"/>
            <a:ext cx="2260215" cy="668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Atmospheric</a:t>
            </a:r>
            <a:endParaRPr lang="fr-FR" altLang="fr-FR" sz="1800" b="1" dirty="0" smtClean="0">
              <a:solidFill>
                <a:srgbClr val="0000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Chemistry</a:t>
            </a:r>
            <a:r>
              <a:rPr lang="fr-FR" altLang="fr-FR" sz="1800" b="1" dirty="0" smtClean="0">
                <a:solidFill>
                  <a:srgbClr val="00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and </a:t>
            </a: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00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aerosols</a:t>
            </a:r>
            <a:r>
              <a:rPr lang="fr-FR" altLang="fr-FR" sz="1800" b="1" dirty="0" smtClean="0">
                <a:solidFill>
                  <a:srgbClr val="00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</a:t>
            </a:r>
            <a:endParaRPr lang="fr-FR" altLang="fr-FR" sz="1800" b="1" dirty="0">
              <a:solidFill>
                <a:srgbClr val="0000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1995" name="Forme libre 14"/>
          <p:cNvSpPr>
            <a:spLocks/>
          </p:cNvSpPr>
          <p:nvPr/>
        </p:nvSpPr>
        <p:spPr bwMode="auto">
          <a:xfrm rot="960000">
            <a:off x="7539038" y="3692526"/>
            <a:ext cx="1490662" cy="7604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96" name="Forme libre 15"/>
          <p:cNvSpPr>
            <a:spLocks/>
          </p:cNvSpPr>
          <p:nvPr/>
        </p:nvSpPr>
        <p:spPr bwMode="auto">
          <a:xfrm>
            <a:off x="8723313" y="3346451"/>
            <a:ext cx="1865312" cy="11541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Radiative </a:t>
            </a: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FF00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Forcing</a:t>
            </a:r>
            <a:endParaRPr lang="fr-FR" altLang="fr-FR" sz="1800" b="1" dirty="0">
              <a:solidFill>
                <a:srgbClr val="FF00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1997" name="Forme libre 16"/>
          <p:cNvSpPr>
            <a:spLocks/>
          </p:cNvSpPr>
          <p:nvPr/>
        </p:nvSpPr>
        <p:spPr bwMode="auto">
          <a:xfrm rot="1140000">
            <a:off x="5327650" y="1738313"/>
            <a:ext cx="1962150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1998" name="Forme libre 17"/>
          <p:cNvSpPr>
            <a:spLocks/>
          </p:cNvSpPr>
          <p:nvPr/>
        </p:nvSpPr>
        <p:spPr bwMode="auto">
          <a:xfrm>
            <a:off x="3503613" y="1463676"/>
            <a:ext cx="1846262" cy="11541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err="1" smtClean="0">
                <a:solidFill>
                  <a:srgbClr val="0000FF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Climate</a:t>
            </a:r>
            <a:r>
              <a:rPr lang="fr-FR" altLang="fr-FR" sz="1800" b="1" dirty="0" smtClean="0">
                <a:solidFill>
                  <a:srgbClr val="0000FF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of the 20th</a:t>
            </a: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0000FF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Century</a:t>
            </a:r>
            <a:endParaRPr lang="fr-FR" altLang="fr-FR" sz="1800" b="1" dirty="0">
              <a:solidFill>
                <a:srgbClr val="0000FF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1999" name="Forme libre 18"/>
          <p:cNvSpPr>
            <a:spLocks/>
          </p:cNvSpPr>
          <p:nvPr/>
        </p:nvSpPr>
        <p:spPr bwMode="auto">
          <a:xfrm>
            <a:off x="7154863" y="1898650"/>
            <a:ext cx="1738312" cy="1549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CC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es-AR"/>
          </a:p>
        </p:txBody>
      </p:sp>
      <p:sp>
        <p:nvSpPr>
          <p:cNvPr id="42000" name="Forme libre 19"/>
          <p:cNvSpPr>
            <a:spLocks/>
          </p:cNvSpPr>
          <p:nvPr/>
        </p:nvSpPr>
        <p:spPr bwMode="auto">
          <a:xfrm>
            <a:off x="8659814" y="1700214"/>
            <a:ext cx="1863725" cy="1017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FF8D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Future </a:t>
            </a:r>
            <a:r>
              <a:rPr lang="fr-FR" altLang="fr-FR" sz="1800" b="1" dirty="0" err="1" smtClean="0">
                <a:solidFill>
                  <a:srgbClr val="FF8D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Climate</a:t>
            </a:r>
            <a:endParaRPr lang="fr-FR" altLang="fr-FR" sz="1800" b="1" dirty="0" smtClean="0">
              <a:solidFill>
                <a:srgbClr val="FF8D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  <a:p>
            <a:pPr algn="ctr" eaLnBrk="1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 smtClean="0">
                <a:solidFill>
                  <a:srgbClr val="FF8D0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(21st Century)</a:t>
            </a:r>
            <a:endParaRPr lang="fr-FR" altLang="fr-FR" sz="1800" b="1" dirty="0">
              <a:solidFill>
                <a:srgbClr val="FF8D00"/>
              </a:solidFill>
              <a:latin typeface="Lucida Sans" panose="020B0602030504020204" pitchFamily="34" charset="0"/>
              <a:ea typeface="DejaVu Sans" pitchFamily="34" charset="2"/>
              <a:cs typeface="Lohit Devanagari"/>
            </a:endParaRPr>
          </a:p>
        </p:txBody>
      </p:sp>
      <p:sp>
        <p:nvSpPr>
          <p:cNvPr id="42001" name="Forme libre 20"/>
          <p:cNvSpPr>
            <a:spLocks/>
          </p:cNvSpPr>
          <p:nvPr/>
        </p:nvSpPr>
        <p:spPr bwMode="auto">
          <a:xfrm>
            <a:off x="12682538" y="8535988"/>
            <a:ext cx="2786062" cy="3333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GB" altLang="fr-FR" sz="1600" b="1" u="sng">
              <a:solidFill>
                <a:srgbClr val="000000"/>
              </a:solidFill>
              <a:latin typeface="Calibri" panose="020F0502020204030204" pitchFamily="34" charset="0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00FF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Climat-carbone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 C4MIP, P. Friedlingstein)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Nuages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(CFMIP, S. Bony)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00FF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Paléoclimat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(PMIP P. Braconnot)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Aérosols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(AEROCOM, M. Schultz)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FF8D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Emissions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(GEIA, C. Granier)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Ozone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>
                <a:solidFill>
                  <a:srgbClr val="000000"/>
                </a:solidFill>
                <a:latin typeface="Calibri" panose="020F0502020204030204" pitchFamily="34" charset="0"/>
                <a:ea typeface="DejaVu Sans" pitchFamily="34" charset="2"/>
                <a:cs typeface="Lohit Devanagari"/>
              </a:rPr>
              <a:t>	(CCMVal, S. Bekki)</a:t>
            </a:r>
          </a:p>
        </p:txBody>
      </p:sp>
      <p:sp>
        <p:nvSpPr>
          <p:cNvPr id="42002" name="Forme libre 21"/>
          <p:cNvSpPr>
            <a:spLocks/>
          </p:cNvSpPr>
          <p:nvPr/>
        </p:nvSpPr>
        <p:spPr bwMode="auto">
          <a:xfrm>
            <a:off x="402100" y="1819384"/>
            <a:ext cx="1576388" cy="908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Thématiques d'intérêt pour l'IPSL</a:t>
            </a:r>
          </a:p>
        </p:txBody>
      </p:sp>
      <p:sp>
        <p:nvSpPr>
          <p:cNvPr id="42003" name="Forme libre 22"/>
          <p:cNvSpPr>
            <a:spLocks/>
          </p:cNvSpPr>
          <p:nvPr/>
        </p:nvSpPr>
        <p:spPr bwMode="auto">
          <a:xfrm>
            <a:off x="298834" y="2441576"/>
            <a:ext cx="2784475" cy="3333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GB" altLang="fr-FR" sz="1600" b="1" u="sng" dirty="0">
              <a:solidFill>
                <a:srgbClr val="000000"/>
              </a:solidFill>
              <a:latin typeface="Liberation Sans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 err="1">
                <a:solidFill>
                  <a:srgbClr val="00FF00"/>
                </a:solidFill>
                <a:latin typeface="Liberation Sans"/>
                <a:ea typeface="DejaVu Sans" pitchFamily="34" charset="2"/>
                <a:cs typeface="Lohit Devanagari"/>
              </a:rPr>
              <a:t>Climat-carbone</a:t>
            </a:r>
            <a:endParaRPr lang="en-GB" altLang="fr-FR" sz="1600" b="1" dirty="0">
              <a:solidFill>
                <a:srgbClr val="00FF00"/>
              </a:solidFill>
              <a:latin typeface="Liberation Sans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 C4MIP)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 err="1">
                <a:solidFill>
                  <a:srgbClr val="FF0000"/>
                </a:solidFill>
                <a:latin typeface="Liberation Sans"/>
                <a:ea typeface="DejaVu Sans" pitchFamily="34" charset="2"/>
                <a:cs typeface="Lohit Devanagari"/>
              </a:rPr>
              <a:t>Nuages</a:t>
            </a:r>
            <a:endParaRPr lang="en-GB" altLang="fr-FR" sz="1600" b="1" dirty="0">
              <a:solidFill>
                <a:srgbClr val="FF0000"/>
              </a:solidFill>
              <a:latin typeface="Liberation Sans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(CFMIP)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 err="1">
                <a:solidFill>
                  <a:srgbClr val="FF00FF"/>
                </a:solidFill>
                <a:latin typeface="Liberation Sans"/>
                <a:ea typeface="DejaVu Sans" pitchFamily="34" charset="2"/>
                <a:cs typeface="Lohit Devanagari"/>
              </a:rPr>
              <a:t>Paléoclimat</a:t>
            </a:r>
            <a:endParaRPr lang="en-GB" altLang="fr-FR" sz="1600" b="1" dirty="0">
              <a:solidFill>
                <a:srgbClr val="FF00FF"/>
              </a:solidFill>
              <a:latin typeface="Liberation Sans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(PMIP)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 err="1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Aérosols</a:t>
            </a:r>
            <a:endParaRPr lang="en-GB" altLang="fr-FR" sz="1600" b="1" dirty="0">
              <a:solidFill>
                <a:srgbClr val="000000"/>
              </a:solidFill>
              <a:latin typeface="Liberation Sans"/>
              <a:ea typeface="DejaVu Sans" pitchFamily="34" charset="2"/>
              <a:cs typeface="Lohit Devanagari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(AEROCOM)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>
                <a:solidFill>
                  <a:srgbClr val="FF8D00"/>
                </a:solidFill>
                <a:latin typeface="Liberation Sans"/>
                <a:ea typeface="DejaVu Sans" pitchFamily="34" charset="2"/>
                <a:cs typeface="Lohit Devanagari"/>
              </a:rPr>
              <a:t>Emissions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(GEIA)</a:t>
            </a:r>
          </a:p>
          <a:p>
            <a:pPr eaLnBrk="1" hangingPunct="1">
              <a:lnSpc>
                <a:spcPct val="117000"/>
              </a:lnSpc>
              <a:spcBef>
                <a:spcPct val="0"/>
              </a:spcBef>
              <a:buFontTx/>
              <a:buNone/>
            </a:pPr>
            <a:r>
              <a:rPr lang="en-GB" altLang="fr-FR" sz="1600" b="1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Ozone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	(</a:t>
            </a:r>
            <a:r>
              <a:rPr lang="en-GB" altLang="fr-FR" sz="1400" dirty="0" err="1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CCMVal</a:t>
            </a:r>
            <a:r>
              <a:rPr lang="en-GB" altLang="fr-FR" sz="1400" dirty="0">
                <a:solidFill>
                  <a:srgbClr val="000000"/>
                </a:solidFill>
                <a:latin typeface="Liberation Sans"/>
                <a:ea typeface="DejaVu Sans" pitchFamily="34" charset="2"/>
                <a:cs typeface="Lohit Devanagari"/>
              </a:rPr>
              <a:t>)</a:t>
            </a:r>
          </a:p>
        </p:txBody>
      </p:sp>
      <p:sp>
        <p:nvSpPr>
          <p:cNvPr id="42004" name="Forme libre 2"/>
          <p:cNvSpPr>
            <a:spLocks/>
          </p:cNvSpPr>
          <p:nvPr/>
        </p:nvSpPr>
        <p:spPr bwMode="auto">
          <a:xfrm>
            <a:off x="1847850" y="404814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86000"/>
              </a:lnSpc>
              <a:spcBef>
                <a:spcPts val="1038"/>
              </a:spcBef>
              <a:buNone/>
            </a:pPr>
            <a:r>
              <a:rPr lang="fr-FR" altLang="fr-FR" sz="2800" b="1" dirty="0">
                <a:solidFill>
                  <a:srgbClr val="00B0F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Simulations </a:t>
            </a:r>
            <a:r>
              <a:rPr lang="fr-FR" altLang="fr-FR" sz="2800" b="1" dirty="0" err="1" smtClean="0">
                <a:solidFill>
                  <a:srgbClr val="00B0F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proposed</a:t>
            </a:r>
            <a:r>
              <a:rPr lang="fr-FR" altLang="fr-FR" sz="2800" b="1" dirty="0" smtClean="0">
                <a:solidFill>
                  <a:srgbClr val="00B0F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 by  </a:t>
            </a:r>
            <a:r>
              <a:rPr lang="fr-FR" altLang="fr-FR" sz="2800" b="1" dirty="0">
                <a:solidFill>
                  <a:srgbClr val="00B0F0"/>
                </a:solidFill>
                <a:latin typeface="Lucida Sans" panose="020B0602030504020204" pitchFamily="34" charset="0"/>
                <a:ea typeface="DejaVu Sans" pitchFamily="34" charset="2"/>
                <a:cs typeface="Lohit Devanagari"/>
              </a:rPr>
              <a:t>CMIP-5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299546" y="2648608"/>
            <a:ext cx="11445766" cy="3941378"/>
          </a:xfrm>
        </p:spPr>
        <p:txBody>
          <a:bodyPr/>
          <a:lstStyle/>
          <a:p>
            <a:pPr algn="l" eaLnBrk="1" hangingPunct="1"/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>- </a:t>
            </a:r>
            <a:r>
              <a:rPr lang="fr-FR" altLang="es-AR" sz="2800" dirty="0" smtClean="0">
                <a:solidFill>
                  <a:schemeClr val="tx1"/>
                </a:solidFill>
              </a:rPr>
              <a:t>1896</a:t>
            </a:r>
            <a:r>
              <a:rPr lang="fr-FR" altLang="es-AR" sz="2800" dirty="0">
                <a:solidFill>
                  <a:schemeClr val="tx1"/>
                </a:solidFill>
              </a:rPr>
              <a:t>: </a:t>
            </a:r>
            <a:r>
              <a:rPr lang="fr-FR" altLang="es-AR" sz="2800" dirty="0" err="1">
                <a:solidFill>
                  <a:schemeClr val="tx1"/>
                </a:solidFill>
              </a:rPr>
              <a:t>Svante</a:t>
            </a:r>
            <a:r>
              <a:rPr lang="fr-FR" altLang="es-AR" sz="2800" dirty="0">
                <a:solidFill>
                  <a:schemeClr val="tx1"/>
                </a:solidFill>
              </a:rPr>
              <a:t> </a:t>
            </a:r>
            <a:r>
              <a:rPr lang="fr-FR" altLang="es-AR" sz="2800" dirty="0" smtClean="0">
                <a:solidFill>
                  <a:schemeClr val="tx1"/>
                </a:solidFill>
              </a:rPr>
              <a:t>Arrhenius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- 1955: </a:t>
            </a:r>
            <a:r>
              <a:rPr lang="es-AR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R. </a:t>
            </a:r>
            <a:r>
              <a:rPr lang="en-US" sz="2800" dirty="0" err="1">
                <a:solidFill>
                  <a:schemeClr val="tx1"/>
                </a:solidFill>
              </a:rPr>
              <a:t>Revelle</a:t>
            </a:r>
            <a:r>
              <a:rPr lang="en-US" sz="2800" dirty="0">
                <a:solidFill>
                  <a:schemeClr val="tx1"/>
                </a:solidFill>
              </a:rPr>
              <a:t> and H. </a:t>
            </a:r>
            <a:r>
              <a:rPr lang="en-US" sz="2800" dirty="0" err="1">
                <a:solidFill>
                  <a:schemeClr val="tx1"/>
                </a:solidFill>
              </a:rPr>
              <a:t>Suess</a:t>
            </a:r>
            <a:r>
              <a:rPr lang="en-US" sz="2000" dirty="0">
                <a:solidFill>
                  <a:schemeClr val="accent2"/>
                </a:solidFill>
              </a:rPr>
              <a:t>,"Carbon Dioxide Exchange Between Atmosphere and Ocean and the Question of an Increase of Atmospheric CO</a:t>
            </a:r>
            <a:r>
              <a:rPr lang="en-US" sz="2000" baseline="-25000" dirty="0">
                <a:solidFill>
                  <a:schemeClr val="accent2"/>
                </a:solidFill>
              </a:rPr>
              <a:t>2</a:t>
            </a:r>
            <a:r>
              <a:rPr lang="en-US" sz="2000" dirty="0">
                <a:solidFill>
                  <a:schemeClr val="accent2"/>
                </a:solidFill>
              </a:rPr>
              <a:t> During the Past Decades." </a:t>
            </a:r>
            <a:r>
              <a:rPr lang="en-US" sz="2000" i="1" dirty="0" err="1">
                <a:solidFill>
                  <a:schemeClr val="accent2"/>
                </a:solidFill>
              </a:rPr>
              <a:t>Tellus</a:t>
            </a:r>
            <a:r>
              <a:rPr lang="en-US" sz="2000" dirty="0">
                <a:solidFill>
                  <a:schemeClr val="accent2"/>
                </a:solidFill>
              </a:rPr>
              <a:t> 9 (1957): 18-27</a:t>
            </a:r>
            <a:r>
              <a:rPr lang="en-US" sz="2000" dirty="0" smtClean="0">
                <a:solidFill>
                  <a:schemeClr val="accent2"/>
                </a:solidFill>
              </a:rPr>
              <a:t>.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/>
            </a:r>
            <a:br>
              <a:rPr lang="en-US" sz="2000" dirty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 </a:t>
            </a:r>
            <a:r>
              <a:rPr lang="en-US" sz="2800" dirty="0" smtClean="0">
                <a:solidFill>
                  <a:schemeClr val="tx1"/>
                </a:solidFill>
              </a:rPr>
              <a:t>1957:  Mauna Loa Observatory  (Charles Keeling, International Polar Year)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- 1979: Jules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Charney</a:t>
            </a:r>
            <a:r>
              <a:rPr lang="fr-FR" altLang="es-AR" sz="2800" dirty="0" smtClean="0">
                <a:solidFill>
                  <a:schemeClr val="tx1"/>
                </a:solidFill>
              </a:rPr>
              <a:t>, Report to the National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Academy</a:t>
            </a:r>
            <a:r>
              <a:rPr lang="fr-FR" altLang="es-AR" sz="2800" dirty="0" smtClean="0">
                <a:solidFill>
                  <a:schemeClr val="tx1"/>
                </a:solidFill>
              </a:rPr>
              <a:t> of Sciences 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          </a:t>
            </a: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- 1990: First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Assessment</a:t>
            </a:r>
            <a:r>
              <a:rPr lang="fr-FR" altLang="es-AR" sz="2800" dirty="0" smtClean="0">
                <a:solidFill>
                  <a:schemeClr val="tx1"/>
                </a:solidFill>
              </a:rPr>
              <a:t> Report of the IPCC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- 1992: United Nation Framework Convention on </a:t>
            </a:r>
            <a:r>
              <a:rPr lang="fr-FR" altLang="es-AR" sz="2800" dirty="0" err="1" smtClean="0">
                <a:solidFill>
                  <a:schemeClr val="tx1"/>
                </a:solidFill>
              </a:rPr>
              <a:t>Climate</a:t>
            </a:r>
            <a:r>
              <a:rPr lang="fr-FR" altLang="es-AR" sz="2800" dirty="0" smtClean="0">
                <a:solidFill>
                  <a:schemeClr val="tx1"/>
                </a:solidFill>
              </a:rPr>
              <a:t> Change  (UNFCCC)</a:t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/>
            </a:r>
            <a:br>
              <a:rPr lang="fr-FR" altLang="es-AR" sz="2800" dirty="0" smtClean="0">
                <a:solidFill>
                  <a:schemeClr val="tx1"/>
                </a:solidFill>
              </a:rPr>
            </a:br>
            <a:r>
              <a:rPr lang="fr-FR" altLang="es-AR" sz="2800" dirty="0">
                <a:solidFill>
                  <a:schemeClr val="tx1"/>
                </a:solidFill>
              </a:rPr>
              <a:t/>
            </a:r>
            <a:br>
              <a:rPr lang="fr-FR" altLang="es-AR" sz="2800" dirty="0">
                <a:solidFill>
                  <a:schemeClr val="tx1"/>
                </a:solidFill>
              </a:rPr>
            </a:br>
            <a:r>
              <a:rPr lang="fr-FR" altLang="es-AR" sz="2800" dirty="0" smtClean="0">
                <a:solidFill>
                  <a:schemeClr val="tx1"/>
                </a:solidFill>
              </a:rPr>
              <a:t> </a:t>
            </a:r>
            <a:r>
              <a:rPr lang="fr-FR" altLang="es-AR" sz="3200" dirty="0">
                <a:solidFill>
                  <a:schemeClr val="accent2"/>
                </a:solidFill>
              </a:rPr>
              <a:t/>
            </a:r>
            <a:br>
              <a:rPr lang="fr-FR" altLang="es-AR" sz="3200" dirty="0">
                <a:solidFill>
                  <a:schemeClr val="accent2"/>
                </a:solidFill>
              </a:rPr>
            </a:br>
            <a:endParaRPr lang="fr-FR" altLang="es-AR" sz="32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99938" y="504497"/>
            <a:ext cx="4583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es-AR" sz="3600" dirty="0" smtClean="0">
                <a:solidFill>
                  <a:schemeClr val="accent2"/>
                </a:solidFill>
              </a:rPr>
              <a:t>The </a:t>
            </a:r>
            <a:r>
              <a:rPr lang="fr-FR" altLang="es-AR" sz="3600" dirty="0" err="1" smtClean="0">
                <a:solidFill>
                  <a:schemeClr val="accent2"/>
                </a:solidFill>
              </a:rPr>
              <a:t>alert</a:t>
            </a:r>
            <a:r>
              <a:rPr lang="fr-FR" altLang="es-AR" sz="3600" dirty="0" smtClean="0">
                <a:solidFill>
                  <a:schemeClr val="accent2"/>
                </a:solidFill>
              </a:rPr>
              <a:t>: key dates (2) </a:t>
            </a:r>
          </a:p>
        </p:txBody>
      </p:sp>
    </p:spTree>
    <p:extLst>
      <p:ext uri="{BB962C8B-B14F-4D97-AF65-F5344CB8AC3E}">
        <p14:creationId xmlns:p14="http://schemas.microsoft.com/office/powerpoint/2010/main" val="654343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1"/>
          <p:cNvSpPr txBox="1">
            <a:spLocks noChangeArrowheads="1"/>
          </p:cNvSpPr>
          <p:nvPr/>
        </p:nvSpPr>
        <p:spPr bwMode="auto">
          <a:xfrm>
            <a:off x="2387601" y="576264"/>
            <a:ext cx="5446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The principles of feedback processes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9459" name="Triangle isocèle 2"/>
          <p:cNvSpPr>
            <a:spLocks noChangeArrowheads="1"/>
          </p:cNvSpPr>
          <p:nvPr/>
        </p:nvSpPr>
        <p:spPr bwMode="auto">
          <a:xfrm rot="5400000">
            <a:off x="4922044" y="3325019"/>
            <a:ext cx="1062038" cy="914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9460" name="Flèche droite 3"/>
          <p:cNvSpPr>
            <a:spLocks noChangeArrowheads="1"/>
          </p:cNvSpPr>
          <p:nvPr/>
        </p:nvSpPr>
        <p:spPr bwMode="auto">
          <a:xfrm>
            <a:off x="3216275" y="3781426"/>
            <a:ext cx="1779588" cy="79375"/>
          </a:xfrm>
          <a:prstGeom prst="rightArrow">
            <a:avLst>
              <a:gd name="adj1" fmla="val 50000"/>
              <a:gd name="adj2" fmla="val 49615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9461" name="Flèche droite 5"/>
          <p:cNvSpPr>
            <a:spLocks noChangeArrowheads="1"/>
          </p:cNvSpPr>
          <p:nvPr/>
        </p:nvSpPr>
        <p:spPr bwMode="auto">
          <a:xfrm>
            <a:off x="5910264" y="3751264"/>
            <a:ext cx="1781175" cy="79375"/>
          </a:xfrm>
          <a:prstGeom prst="rightArrow">
            <a:avLst>
              <a:gd name="adj1" fmla="val 50000"/>
              <a:gd name="adj2" fmla="val 4965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800" i="1">
              <a:solidFill>
                <a:srgbClr val="3333CC"/>
              </a:solidFill>
            </a:endParaRPr>
          </a:p>
        </p:txBody>
      </p:sp>
      <p:sp>
        <p:nvSpPr>
          <p:cNvPr id="19462" name="ZoneTexte 4"/>
          <p:cNvSpPr txBox="1">
            <a:spLocks noChangeArrowheads="1"/>
          </p:cNvSpPr>
          <p:nvPr/>
        </p:nvSpPr>
        <p:spPr bwMode="auto">
          <a:xfrm>
            <a:off x="4043364" y="3506788"/>
            <a:ext cx="446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3600" b="1" i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6227764" y="3529014"/>
            <a:ext cx="39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b="1" i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9464" name="ZoneTexte 8"/>
          <p:cNvSpPr txBox="1">
            <a:spLocks noChangeArrowheads="1"/>
          </p:cNvSpPr>
          <p:nvPr/>
        </p:nvSpPr>
        <p:spPr bwMode="auto">
          <a:xfrm flipH="1">
            <a:off x="2416176" y="3016250"/>
            <a:ext cx="18510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</a:rPr>
              <a:t>FR  (Wm</a:t>
            </a:r>
            <a:r>
              <a:rPr lang="fr-FR" altLang="fr-FR" sz="2800" i="1" baseline="30000">
                <a:solidFill>
                  <a:srgbClr val="3333CC"/>
                </a:solidFill>
              </a:rPr>
              <a:t>-2</a:t>
            </a:r>
            <a:r>
              <a:rPr lang="fr-FR" altLang="fr-FR" sz="2800" i="1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6276976" y="3030539"/>
            <a:ext cx="2841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3333CC"/>
                </a:solidFill>
                <a:latin typeface="Symbol" panose="05050102010706020507" pitchFamily="18" charset="2"/>
              </a:rPr>
              <a:t>D</a:t>
            </a:r>
            <a:r>
              <a:rPr lang="fr-FR" altLang="fr-FR" sz="2800" i="1">
                <a:solidFill>
                  <a:srgbClr val="3333CC"/>
                </a:solidFill>
              </a:rPr>
              <a:t>T = A  FR   ( °K)</a:t>
            </a:r>
          </a:p>
        </p:txBody>
      </p:sp>
      <p:sp>
        <p:nvSpPr>
          <p:cNvPr id="11" name="Flèche en arc 10"/>
          <p:cNvSpPr/>
          <p:nvPr/>
        </p:nvSpPr>
        <p:spPr bwMode="auto">
          <a:xfrm flipH="1">
            <a:off x="4314825" y="2671763"/>
            <a:ext cx="1962150" cy="1763712"/>
          </a:xfrm>
          <a:prstGeom prst="circularArrow">
            <a:avLst>
              <a:gd name="adj1" fmla="val 3142"/>
              <a:gd name="adj2" fmla="val 1142319"/>
              <a:gd name="adj3" fmla="val 20586719"/>
              <a:gd name="adj4" fmla="val 10800000"/>
              <a:gd name="adj5" fmla="val 6627"/>
            </a:avLst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400" i="1">
              <a:solidFill>
                <a:srgbClr val="3333CC"/>
              </a:solidFill>
              <a:latin typeface="Symbol" panose="05050102010706020507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6738" y="2130426"/>
            <a:ext cx="37338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i="1" dirty="0">
                <a:solidFill>
                  <a:srgbClr val="000000"/>
                </a:solidFill>
              </a:rPr>
              <a:t>R</a:t>
            </a:r>
            <a:r>
              <a:rPr lang="fr-FR" sz="2400" i="1" dirty="0">
                <a:solidFill>
                  <a:srgbClr val="000000"/>
                </a:solidFill>
                <a:latin typeface="Symbol" panose="05050102010706020507" pitchFamily="18" charset="2"/>
              </a:rPr>
              <a:t> = l DT   ( l </a:t>
            </a:r>
            <a:r>
              <a:rPr lang="fr-FR" sz="2400" i="1" dirty="0">
                <a:solidFill>
                  <a:srgbClr val="000000"/>
                </a:solidFill>
              </a:rPr>
              <a:t>en Wm</a:t>
            </a:r>
            <a:r>
              <a:rPr lang="fr-FR" sz="2400" i="1" baseline="30000" dirty="0">
                <a:solidFill>
                  <a:srgbClr val="000000"/>
                </a:solidFill>
              </a:rPr>
              <a:t>-2 </a:t>
            </a:r>
            <a:r>
              <a:rPr lang="fr-FR" sz="2400" i="1" dirty="0">
                <a:solidFill>
                  <a:srgbClr val="000000"/>
                </a:solidFill>
                <a:latin typeface="Symbol" panose="05050102010706020507" pitchFamily="18" charset="2"/>
              </a:rPr>
              <a:t>K</a:t>
            </a:r>
            <a:r>
              <a:rPr lang="fr-FR" sz="2400" i="1" baseline="30000" dirty="0">
                <a:solidFill>
                  <a:srgbClr val="000000"/>
                </a:solidFill>
                <a:latin typeface="Symbol" panose="05050102010706020507" pitchFamily="18" charset="2"/>
              </a:rPr>
              <a:t>-1</a:t>
            </a:r>
            <a:r>
              <a:rPr lang="fr-FR" sz="2400" i="1" dirty="0">
                <a:solidFill>
                  <a:srgbClr val="000000"/>
                </a:solidFill>
                <a:latin typeface="Symbol" panose="05050102010706020507" pitchFamily="18" charset="2"/>
              </a:rPr>
              <a:t> ) </a:t>
            </a:r>
          </a:p>
        </p:txBody>
      </p:sp>
      <p:sp>
        <p:nvSpPr>
          <p:cNvPr id="17420" name="ZoneTexte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524000" y="4772025"/>
            <a:ext cx="8604448" cy="1709442"/>
          </a:xfrm>
          <a:prstGeom prst="rect">
            <a:avLst/>
          </a:prstGeom>
          <a:blipFill rotWithShape="1">
            <a:blip r:embed="rId3"/>
            <a:stretch>
              <a:fillRect l="-1417" t="-3571" b="-357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i="1">
                <a:noFill/>
                <a:latin typeface="Symbol" panose="05050102010706020507" pitchFamily="18" charset="2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8243888" cy="1001713"/>
          </a:xfrm>
        </p:spPr>
        <p:txBody>
          <a:bodyPr/>
          <a:lstStyle/>
          <a:p>
            <a:pPr eaLnBrk="1" hangingPunct="1"/>
            <a:r>
              <a:rPr lang="en-GB" altLang="en-GB" sz="4100">
                <a:solidFill>
                  <a:schemeClr val="bg1"/>
                </a:solidFill>
              </a:rPr>
              <a:t>Inter-model spread in strength of climate feedbacks</a:t>
            </a:r>
          </a:p>
        </p:txBody>
      </p:sp>
      <p:pic>
        <p:nvPicPr>
          <p:cNvPr id="20483" name="Picture 3" descr="fig_8_14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-254000"/>
            <a:ext cx="752475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847851" y="6453188"/>
            <a:ext cx="30956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fr-FR" sz="1600" b="1" i="1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Source : IPCC WGI AR4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847851" y="5373688"/>
            <a:ext cx="8208963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fr-FR" sz="2000" i="1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Feedbacks from different models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fr-FR" sz="2000" i="1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(WV= water vapour, C = Clouds, A= Albedo, LR= Lapse-Rate)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s-AR" sz="2800" u="sng" dirty="0" smtClean="0">
                <a:solidFill>
                  <a:schemeClr val="accent2"/>
                </a:solidFill>
              </a:rPr>
              <a:t>The </a:t>
            </a:r>
            <a:r>
              <a:rPr lang="fr-FR" altLang="es-AR" sz="2800" u="sng" dirty="0" err="1" smtClean="0">
                <a:solidFill>
                  <a:schemeClr val="accent2"/>
                </a:solidFill>
              </a:rPr>
              <a:t>complexity</a:t>
            </a:r>
            <a:r>
              <a:rPr lang="fr-FR" altLang="es-AR" sz="2800" u="sng" dirty="0" smtClean="0">
                <a:solidFill>
                  <a:schemeClr val="accent2"/>
                </a:solidFill>
              </a:rPr>
              <a:t> of Cloud </a:t>
            </a:r>
            <a:r>
              <a:rPr lang="fr-FR" altLang="es-AR" sz="2800" u="sng" dirty="0">
                <a:solidFill>
                  <a:schemeClr val="accent2"/>
                </a:solidFill>
              </a:rPr>
              <a:t>Radiative Impact</a:t>
            </a:r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F19126-9997-4798-9FB6-90800C621A7C}" type="slidenum">
              <a:rPr lang="fr-FR" altLang="es-AR" smtClean="0">
                <a:solidFill>
                  <a:srgbClr val="898989"/>
                </a:solidFill>
              </a:rPr>
              <a:pPr eaLnBrk="1" hangingPunct="1"/>
              <a:t>32</a:t>
            </a:fld>
            <a:r>
              <a:rPr lang="fr-FR" altLang="es-AR" smtClean="0">
                <a:solidFill>
                  <a:srgbClr val="898989"/>
                </a:solidFill>
              </a:rPr>
              <a:t> / 38 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498600"/>
            <a:ext cx="826135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8569325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503614" y="5589589"/>
            <a:ext cx="525938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Illustration des 6 satellites composant l'A-train.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De gauche à droite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 Aura, Parasol, Calipso, Cloudsat, Aqua, OCO.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 Crédits : CNES octobre 2004, illustration P. Carril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oneTexte 10"/>
          <p:cNvSpPr txBox="1">
            <a:spLocks noChangeArrowheads="1"/>
          </p:cNvSpPr>
          <p:nvPr/>
        </p:nvSpPr>
        <p:spPr bwMode="auto">
          <a:xfrm>
            <a:off x="2441576" y="2165350"/>
            <a:ext cx="89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 °C)</a:t>
            </a:r>
          </a:p>
        </p:txBody>
      </p:sp>
      <p:sp>
        <p:nvSpPr>
          <p:cNvPr id="6147" name="ZoneTexte 7"/>
          <p:cNvSpPr txBox="1">
            <a:spLocks noChangeArrowheads="1"/>
          </p:cNvSpPr>
          <p:nvPr/>
        </p:nvSpPr>
        <p:spPr bwMode="auto">
          <a:xfrm>
            <a:off x="1550988" y="49213"/>
            <a:ext cx="7137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fr-FR" altLang="fr-FR" sz="2400" b="1" dirty="0">
                <a:latin typeface="Book Antiqua" pitchFamily="18" charset="0"/>
              </a:rPr>
              <a:t> </a:t>
            </a:r>
            <a:r>
              <a:rPr lang="fr-FR" altLang="fr-FR" sz="2400" b="1" u="sng" dirty="0" err="1">
                <a:latin typeface="Book Antiqua" pitchFamily="18" charset="0"/>
              </a:rPr>
              <a:t>What</a:t>
            </a:r>
            <a:r>
              <a:rPr lang="fr-FR" altLang="fr-FR" sz="2400" b="1" u="sng" dirty="0">
                <a:latin typeface="Book Antiqua" pitchFamily="18" charset="0"/>
              </a:rPr>
              <a:t> are the </a:t>
            </a:r>
            <a:r>
              <a:rPr lang="fr-FR" altLang="fr-FR" sz="2400" b="1" u="sng" dirty="0" err="1">
                <a:latin typeface="Book Antiqua" pitchFamily="18" charset="0"/>
              </a:rPr>
              <a:t>authorized</a:t>
            </a:r>
            <a:r>
              <a:rPr lang="fr-FR" altLang="fr-FR" sz="2400" b="1" u="sng" dirty="0">
                <a:latin typeface="Book Antiqua" pitchFamily="18" charset="0"/>
              </a:rPr>
              <a:t> </a:t>
            </a:r>
            <a:r>
              <a:rPr lang="fr-FR" altLang="fr-FR" sz="2400" b="1" u="sng" dirty="0" err="1">
                <a:latin typeface="Book Antiqua" pitchFamily="18" charset="0"/>
              </a:rPr>
              <a:t>emissions</a:t>
            </a:r>
            <a:r>
              <a:rPr lang="fr-FR" altLang="fr-FR" sz="2400" b="1" u="sng" dirty="0">
                <a:latin typeface="Book Antiqua" pitchFamily="18" charset="0"/>
              </a:rPr>
              <a:t> to </a:t>
            </a:r>
            <a:r>
              <a:rPr lang="fr-FR" altLang="fr-FR" sz="2400" b="1" u="sng" dirty="0" err="1">
                <a:latin typeface="Book Antiqua" pitchFamily="18" charset="0"/>
              </a:rPr>
              <a:t>stabilize</a:t>
            </a:r>
            <a:r>
              <a:rPr lang="fr-FR" altLang="fr-FR" sz="2400" b="1" u="sng" dirty="0">
                <a:latin typeface="Book Antiqua" pitchFamily="18" charset="0"/>
              </a:rPr>
              <a:t> </a:t>
            </a:r>
            <a:r>
              <a:rPr lang="fr-FR" altLang="fr-FR" sz="2400" b="1" u="sng" dirty="0" err="1">
                <a:latin typeface="Book Antiqua" pitchFamily="18" charset="0"/>
              </a:rPr>
              <a:t>under</a:t>
            </a:r>
            <a:r>
              <a:rPr lang="fr-FR" altLang="fr-FR" sz="2400" b="1" u="sng" dirty="0">
                <a:latin typeface="Book Antiqua" pitchFamily="18" charset="0"/>
              </a:rPr>
              <a:t> a 2°C </a:t>
            </a:r>
            <a:r>
              <a:rPr lang="fr-FR" altLang="fr-FR" sz="2400" b="1" u="sng" dirty="0" err="1">
                <a:latin typeface="Book Antiqua" pitchFamily="18" charset="0"/>
              </a:rPr>
              <a:t>warming</a:t>
            </a:r>
            <a:endParaRPr lang="fr-FR" altLang="fr-FR" sz="2400" b="1" u="sng" dirty="0">
              <a:latin typeface="Book Antiqua" pitchFamily="18" charset="0"/>
            </a:endParaRPr>
          </a:p>
          <a:p>
            <a:pPr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fr-FR" altLang="fr-FR" sz="2400" b="1" u="sng" dirty="0">
                <a:latin typeface="Book Antiqua" pitchFamily="18" charset="0"/>
              </a:rPr>
              <a:t>  IPSL / IPCC 2013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Liberation Sans" pitchFamily="34" charset="0"/>
                <a:cs typeface="Arial" charset="0"/>
              </a:rPr>
              <a:t>IPCC</a:t>
            </a:r>
          </a:p>
        </p:txBody>
      </p:sp>
      <p:sp>
        <p:nvSpPr>
          <p:cNvPr id="6148" name="ZoneTexte 1"/>
          <p:cNvSpPr txBox="1">
            <a:spLocks noChangeArrowheads="1"/>
          </p:cNvSpPr>
          <p:nvPr/>
        </p:nvSpPr>
        <p:spPr bwMode="auto">
          <a:xfrm>
            <a:off x="1847851" y="1412876"/>
            <a:ext cx="2536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0000"/>
                </a:solidFill>
                <a:latin typeface="Times New Roman" pitchFamily="18" charset="0"/>
              </a:rPr>
              <a:t>Targeted Earth Surface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0000"/>
                </a:solidFill>
                <a:latin typeface="Times New Roman" pitchFamily="18" charset="0"/>
              </a:rPr>
              <a:t>Temperature Changes</a:t>
            </a:r>
          </a:p>
        </p:txBody>
      </p:sp>
      <p:pic>
        <p:nvPicPr>
          <p:cNvPr id="614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28" y="2125664"/>
            <a:ext cx="3501529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07" y="926083"/>
            <a:ext cx="3722513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ZoneTexte 2"/>
          <p:cNvSpPr txBox="1">
            <a:spLocks noChangeArrowheads="1"/>
          </p:cNvSpPr>
          <p:nvPr/>
        </p:nvSpPr>
        <p:spPr bwMode="auto">
          <a:xfrm>
            <a:off x="7310423" y="572071"/>
            <a:ext cx="2738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altLang="fr-FR" sz="2000" dirty="0" err="1">
                <a:solidFill>
                  <a:srgbClr val="FF0000"/>
                </a:solidFill>
              </a:rPr>
              <a:t>Required</a:t>
            </a:r>
            <a:r>
              <a:rPr lang="fr-FR" altLang="fr-FR" sz="2000" dirty="0">
                <a:solidFill>
                  <a:srgbClr val="FF0000"/>
                </a:solidFill>
              </a:rPr>
              <a:t> CO</a:t>
            </a:r>
            <a:r>
              <a:rPr lang="fr-FR" altLang="fr-FR" baseline="-25000" dirty="0"/>
              <a:t>2</a:t>
            </a:r>
            <a:r>
              <a:rPr lang="fr-FR" altLang="fr-FR" sz="2000" dirty="0">
                <a:solidFill>
                  <a:srgbClr val="FF0000"/>
                </a:solidFill>
              </a:rPr>
              <a:t> </a:t>
            </a:r>
            <a:r>
              <a:rPr lang="fr-FR" altLang="fr-FR" sz="2000" dirty="0" err="1">
                <a:solidFill>
                  <a:srgbClr val="FF0000"/>
                </a:solidFill>
              </a:rPr>
              <a:t>emissions</a:t>
            </a:r>
            <a:endParaRPr lang="fr-FR" altLang="fr-FR" sz="2000" dirty="0">
              <a:solidFill>
                <a:srgbClr val="FF0000"/>
              </a:solidFill>
            </a:endParaRPr>
          </a:p>
          <a:p>
            <a:pPr algn="ctr"/>
            <a:r>
              <a:rPr lang="fr-FR" altLang="fr-FR" sz="2000" dirty="0">
                <a:solidFill>
                  <a:schemeClr val="tx1"/>
                </a:solidFill>
              </a:rPr>
              <a:t> (in Gt per </a:t>
            </a:r>
            <a:r>
              <a:rPr lang="fr-FR" altLang="fr-FR" sz="2000" dirty="0" err="1">
                <a:solidFill>
                  <a:schemeClr val="tx1"/>
                </a:solidFill>
              </a:rPr>
              <a:t>year</a:t>
            </a:r>
            <a:r>
              <a:rPr lang="fr-FR" altLang="fr-FR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5826126" y="3501008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933515" y="2818977"/>
            <a:ext cx="13491" cy="26335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55" name="ZoneTexte 11"/>
          <p:cNvSpPr txBox="1">
            <a:spLocks noChangeArrowheads="1"/>
          </p:cNvSpPr>
          <p:nvPr/>
        </p:nvSpPr>
        <p:spPr bwMode="auto">
          <a:xfrm>
            <a:off x="4781747" y="5414284"/>
            <a:ext cx="38431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r>
              <a:rPr lang="fr-FR" altLang="fr-FR" sz="2000" b="1" dirty="0" err="1">
                <a:solidFill>
                  <a:srgbClr val="FF0000"/>
                </a:solidFill>
              </a:rPr>
              <a:t>Scale</a:t>
            </a:r>
            <a:r>
              <a:rPr lang="fr-FR" altLang="fr-FR" sz="2000" b="1" dirty="0">
                <a:solidFill>
                  <a:srgbClr val="FF0000"/>
                </a:solidFill>
              </a:rPr>
              <a:t> of </a:t>
            </a:r>
            <a:r>
              <a:rPr lang="fr-FR" altLang="fr-FR" sz="2000" b="1" dirty="0">
                <a:solidFill>
                  <a:srgbClr val="FF0000"/>
                </a:solidFill>
              </a:rPr>
              <a:t>glacial</a:t>
            </a:r>
          </a:p>
          <a:p>
            <a:r>
              <a:rPr lang="fr-FR" altLang="fr-FR" sz="2000" b="1" dirty="0" err="1">
                <a:solidFill>
                  <a:srgbClr val="FF0000"/>
                </a:solidFill>
              </a:rPr>
              <a:t>interglacial</a:t>
            </a:r>
            <a:r>
              <a:rPr lang="fr-FR" altLang="fr-FR" sz="2000" b="1" dirty="0">
                <a:solidFill>
                  <a:srgbClr val="FF0000"/>
                </a:solidFill>
              </a:rPr>
              <a:t> </a:t>
            </a:r>
            <a:endParaRPr lang="fr-FR" altLang="fr-FR" sz="2000" b="1" dirty="0">
              <a:solidFill>
                <a:srgbClr val="FF0000"/>
              </a:solidFill>
            </a:endParaRPr>
          </a:p>
          <a:p>
            <a:r>
              <a:rPr lang="fr-FR" altLang="fr-FR" sz="2000" b="1" dirty="0" err="1">
                <a:solidFill>
                  <a:srgbClr val="FF0000"/>
                </a:solidFill>
              </a:rPr>
              <a:t>c</a:t>
            </a:r>
            <a:r>
              <a:rPr lang="fr-FR" altLang="fr-FR" sz="2000" b="1" dirty="0" err="1">
                <a:solidFill>
                  <a:srgbClr val="FF0000"/>
                </a:solidFill>
              </a:rPr>
              <a:t>limate</a:t>
            </a:r>
            <a:r>
              <a:rPr lang="fr-FR" altLang="fr-FR" sz="2000" b="1" dirty="0">
                <a:solidFill>
                  <a:srgbClr val="FF0000"/>
                </a:solidFill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</a:rPr>
              <a:t>changes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850" y="3333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/>
              <a:t>An </a:t>
            </a:r>
            <a:r>
              <a:rPr lang="fr-FR" sz="3600" dirty="0" err="1"/>
              <a:t>increasing</a:t>
            </a:r>
            <a:r>
              <a:rPr lang="fr-FR" sz="3600" dirty="0"/>
              <a:t> </a:t>
            </a:r>
            <a:r>
              <a:rPr lang="fr-FR" sz="3600" dirty="0" err="1"/>
              <a:t>urgency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8536782" y="5661248"/>
            <a:ext cx="1979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/>
              <a:t>Source : GICN, 2015, </a:t>
            </a:r>
            <a:r>
              <a:rPr lang="fr-FR" altLang="fr-FR" sz="1600" b="1" dirty="0" err="1"/>
              <a:t>frpm</a:t>
            </a:r>
            <a:r>
              <a:rPr lang="fr-FR" altLang="fr-FR" sz="1600" b="1" dirty="0"/>
              <a:t> </a:t>
            </a:r>
            <a:r>
              <a:rPr lang="fr-FR" altLang="fr-FR" sz="1600" b="1" dirty="0"/>
              <a:t>GIEC</a:t>
            </a:r>
          </a:p>
        </p:txBody>
      </p:sp>
      <p:graphicFrame>
        <p:nvGraphicFramePr>
          <p:cNvPr id="22532" name="Graphique 4"/>
          <p:cNvGraphicFramePr>
            <a:graphicFrameLocks/>
          </p:cNvGraphicFramePr>
          <p:nvPr/>
        </p:nvGraphicFramePr>
        <p:xfrm>
          <a:off x="2008188" y="1125538"/>
          <a:ext cx="7518400" cy="697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4" imgW="7517019" imgH="6974428" progId="Excel.Chart.8">
                  <p:embed/>
                </p:oleObj>
              </mc:Choice>
              <mc:Fallback>
                <p:oleObj r:id="rId4" imgW="7517019" imgH="697442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8" y="1125538"/>
                        <a:ext cx="7518400" cy="697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268413"/>
            <a:ext cx="76327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4729163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351089" y="188914"/>
            <a:ext cx="49936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+mj-lt"/>
              </a:rPr>
              <a:t>Comment concevoir l’action au cours des décennies</a:t>
            </a:r>
          </a:p>
          <a:p>
            <a:pPr>
              <a:defRPr/>
            </a:pPr>
            <a:r>
              <a:rPr lang="fr-FR" dirty="0">
                <a:latin typeface="+mj-lt"/>
              </a:rPr>
              <a:t>      prochaines (GIEC – Groupe 2 – 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764704"/>
            <a:ext cx="786110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3215680" y="4869160"/>
            <a:ext cx="0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079776" y="4869160"/>
            <a:ext cx="0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999657" y="53732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2015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0963" y="537321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2030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40222" y="5724377"/>
            <a:ext cx="839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I</a:t>
            </a:r>
            <a:r>
              <a:rPr lang="fr-FR" b="1" dirty="0">
                <a:solidFill>
                  <a:srgbClr val="C00000"/>
                </a:solidFill>
              </a:rPr>
              <a:t>mpact of the </a:t>
            </a:r>
            <a:r>
              <a:rPr lang="fr-FR" b="1" dirty="0" err="1">
                <a:solidFill>
                  <a:srgbClr val="C00000"/>
                </a:solidFill>
              </a:rPr>
              <a:t>emission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reductions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contributed</a:t>
            </a:r>
            <a:r>
              <a:rPr lang="fr-FR" b="1" dirty="0">
                <a:solidFill>
                  <a:srgbClr val="C00000"/>
                </a:solidFill>
              </a:rPr>
              <a:t> by the </a:t>
            </a:r>
            <a:r>
              <a:rPr lang="fr-FR" b="1" dirty="0" err="1">
                <a:solidFill>
                  <a:srgbClr val="C00000"/>
                </a:solidFill>
              </a:rPr>
              <a:t>different</a:t>
            </a:r>
            <a:r>
              <a:rPr lang="fr-FR" b="1" dirty="0">
                <a:solidFill>
                  <a:srgbClr val="C00000"/>
                </a:solidFill>
              </a:rPr>
              <a:t> nations, as </a:t>
            </a:r>
            <a:r>
              <a:rPr lang="fr-FR" b="1" dirty="0" err="1">
                <a:solidFill>
                  <a:srgbClr val="C00000"/>
                </a:solidFill>
              </a:rPr>
              <a:t>estimated</a:t>
            </a:r>
            <a:endParaRPr lang="fr-FR" b="1" dirty="0">
              <a:solidFill>
                <a:srgbClr val="C00000"/>
              </a:solidFill>
            </a:endParaRP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 by the GICN </a:t>
            </a:r>
            <a:r>
              <a:rPr lang="fr-FR" b="1" dirty="0" err="1">
                <a:solidFill>
                  <a:srgbClr val="C00000"/>
                </a:solidFill>
              </a:rPr>
              <a:t>during</a:t>
            </a:r>
            <a:r>
              <a:rPr lang="fr-FR" b="1" dirty="0">
                <a:solidFill>
                  <a:srgbClr val="C00000"/>
                </a:solidFill>
              </a:rPr>
              <a:t> COP21  </a:t>
            </a:r>
            <a:endParaRPr lang="es-AR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23793" y="1916832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Impact of nation contributions</a:t>
            </a:r>
            <a:endParaRPr lang="es-AR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12725"/>
            <a:ext cx="7272338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oneTexte 7"/>
          <p:cNvSpPr txBox="1">
            <a:spLocks noChangeArrowheads="1"/>
          </p:cNvSpPr>
          <p:nvPr/>
        </p:nvSpPr>
        <p:spPr bwMode="auto">
          <a:xfrm>
            <a:off x="2687241" y="894160"/>
            <a:ext cx="3138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fr-FR" altLang="fr-FR" sz="1800" b="1">
                <a:solidFill>
                  <a:prstClr val="black"/>
                </a:solidFill>
                <a:latin typeface="Book Antiqua" pitchFamily="18" charset="0"/>
              </a:rPr>
              <a:t> </a:t>
            </a:r>
            <a:r>
              <a:rPr lang="fr-FR" altLang="fr-FR" sz="1800" b="1" u="sng">
                <a:solidFill>
                  <a:prstClr val="black"/>
                </a:solidFill>
                <a:latin typeface="Book Antiqua" pitchFamily="18" charset="0"/>
              </a:rPr>
              <a:t>Future Climate Trajectories</a:t>
            </a:r>
          </a:p>
          <a:p>
            <a:pPr fontAlgn="base"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</a:pPr>
            <a:r>
              <a:rPr lang="fr-FR" altLang="fr-FR" sz="1800" b="1" u="sng">
                <a:solidFill>
                  <a:prstClr val="black"/>
                </a:solidFill>
                <a:latin typeface="Book Antiqua" pitchFamily="18" charset="0"/>
              </a:rPr>
              <a:t>  IPSL / IPCC 2013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>
                <a:solidFill>
                  <a:prstClr val="white"/>
                </a:solidFill>
                <a:latin typeface="Liberation Sans" pitchFamily="34" charset="0"/>
                <a:cs typeface="Arial" charset="0"/>
              </a:rPr>
              <a:t>IPCC</a:t>
            </a:r>
          </a:p>
        </p:txBody>
      </p:sp>
      <p:pic>
        <p:nvPicPr>
          <p:cNvPr id="615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87" y="1541859"/>
            <a:ext cx="5331619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ZoneTexte 2"/>
          <p:cNvSpPr txBox="1">
            <a:spLocks noChangeArrowheads="1"/>
          </p:cNvSpPr>
          <p:nvPr/>
        </p:nvSpPr>
        <p:spPr bwMode="auto">
          <a:xfrm>
            <a:off x="6538917" y="1114426"/>
            <a:ext cx="21002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 err="1">
                <a:solidFill>
                  <a:srgbClr val="FF0000"/>
                </a:solidFill>
              </a:rPr>
              <a:t>Required</a:t>
            </a:r>
            <a:r>
              <a:rPr lang="fr-FR" altLang="fr-FR" sz="1500" dirty="0">
                <a:solidFill>
                  <a:srgbClr val="FF0000"/>
                </a:solidFill>
              </a:rPr>
              <a:t> CO</a:t>
            </a:r>
            <a:r>
              <a:rPr lang="fr-FR" altLang="fr-FR" sz="2100" baseline="-25000" dirty="0">
                <a:solidFill>
                  <a:srgbClr val="C0504D"/>
                </a:solidFill>
              </a:rPr>
              <a:t>2</a:t>
            </a:r>
            <a:r>
              <a:rPr lang="fr-FR" altLang="fr-FR" sz="1500" dirty="0">
                <a:solidFill>
                  <a:srgbClr val="FF0000"/>
                </a:solidFill>
              </a:rPr>
              <a:t> </a:t>
            </a:r>
            <a:r>
              <a:rPr lang="fr-FR" altLang="fr-FR" sz="1500" dirty="0" err="1">
                <a:solidFill>
                  <a:srgbClr val="FF0000"/>
                </a:solidFill>
              </a:rPr>
              <a:t>emissions</a:t>
            </a:r>
            <a:endParaRPr lang="fr-FR" altLang="fr-FR" sz="1500" dirty="0">
              <a:solidFill>
                <a:srgbClr val="FF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>
                <a:solidFill>
                  <a:prstClr val="black"/>
                </a:solidFill>
              </a:rPr>
              <a:t> (in Gt per </a:t>
            </a:r>
            <a:r>
              <a:rPr lang="fr-FR" altLang="fr-FR" sz="1500" dirty="0" err="1">
                <a:solidFill>
                  <a:prstClr val="black"/>
                </a:solidFill>
              </a:rPr>
              <a:t>year</a:t>
            </a:r>
            <a:r>
              <a:rPr lang="fr-FR" altLang="fr-FR" sz="15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Ellipse 4"/>
          <p:cNvSpPr/>
          <p:nvPr/>
        </p:nvSpPr>
        <p:spPr>
          <a:xfrm>
            <a:off x="6116838" y="3295057"/>
            <a:ext cx="563165" cy="355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80547" y="3991997"/>
            <a:ext cx="563166" cy="355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26810" y="4455320"/>
            <a:ext cx="563166" cy="355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6562130" y="2726923"/>
            <a:ext cx="1249902" cy="56813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6843715" y="3991998"/>
            <a:ext cx="745331" cy="1779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589044" y="2078852"/>
            <a:ext cx="215956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solidFill>
                  <a:prstClr val="black"/>
                </a:solidFill>
              </a:rPr>
              <a:t>Avoid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any</a:t>
            </a:r>
            <a:r>
              <a:rPr lang="fr-FR" b="1" dirty="0">
                <a:solidFill>
                  <a:prstClr val="black"/>
                </a:solidFill>
              </a:rPr>
              <a:t>  </a:t>
            </a:r>
            <a:r>
              <a:rPr lang="fr-FR" b="1" dirty="0" err="1">
                <a:solidFill>
                  <a:prstClr val="black"/>
                </a:solidFill>
              </a:rPr>
              <a:t>delay</a:t>
            </a:r>
            <a:endParaRPr lang="fr-FR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Methane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, Pollution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5462" y="3256473"/>
            <a:ext cx="1865054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prstClr val="black"/>
                </a:solidFill>
              </a:rPr>
              <a:t>Structural actions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Transportation networks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Urbanism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7389976" y="4666784"/>
            <a:ext cx="1068014" cy="693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442496" y="5360165"/>
            <a:ext cx="2095445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dirty="0" err="1">
                <a:solidFill>
                  <a:prstClr val="black"/>
                </a:solidFill>
              </a:rPr>
              <a:t>Negative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emissions</a:t>
            </a:r>
            <a:r>
              <a:rPr lang="fr-FR" b="1" dirty="0">
                <a:solidFill>
                  <a:prstClr val="black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CCS, BECCS, </a:t>
            </a:r>
          </a:p>
        </p:txBody>
      </p:sp>
    </p:spTree>
    <p:extLst>
      <p:ext uri="{BB962C8B-B14F-4D97-AF65-F5344CB8AC3E}">
        <p14:creationId xmlns:p14="http://schemas.microsoft.com/office/powerpoint/2010/main" val="23921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535114" y="2478088"/>
          <a:ext cx="5964237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3" imgW="4583128" imgH="2900215" progId="Word.Document.8">
                  <p:embed/>
                </p:oleObj>
              </mc:Choice>
              <mc:Fallback>
                <p:oleObj name="Document" r:id="rId3" imgW="4583128" imgH="290021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4" y="2478088"/>
                        <a:ext cx="5964237" cy="396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74826" y="438150"/>
            <a:ext cx="5148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i="1">
                <a:solidFill>
                  <a:srgbClr val="3333CC"/>
                </a:solidFill>
              </a:rPr>
              <a:t>CO</a:t>
            </a:r>
            <a:r>
              <a:rPr lang="fr-FR" altLang="fr-FR" sz="2400" b="1" i="1" baseline="-25000">
                <a:solidFill>
                  <a:srgbClr val="3333CC"/>
                </a:solidFill>
              </a:rPr>
              <a:t>2</a:t>
            </a:r>
            <a:r>
              <a:rPr lang="fr-FR" altLang="fr-FR" sz="2400" b="1" i="1">
                <a:solidFill>
                  <a:srgbClr val="3333CC"/>
                </a:solidFill>
              </a:rPr>
              <a:t> emissions from the use of fossil fuels: still increasing (International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i="1">
                <a:solidFill>
                  <a:srgbClr val="3333CC"/>
                </a:solidFill>
              </a:rPr>
              <a:t>Energy Agency). 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359526" y="6438901"/>
            <a:ext cx="312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i="1" dirty="0">
                <a:solidFill>
                  <a:srgbClr val="FFFFFF">
                    <a:lumMod val="95000"/>
                    <a:lumOff val="5000"/>
                  </a:srgbClr>
                </a:solidFill>
              </a:rPr>
              <a:t>International Energy Agency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052514"/>
            <a:ext cx="11525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7423150" y="3068639"/>
            <a:ext cx="1366838" cy="865187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271" name="ZoneTexte 5"/>
          <p:cNvSpPr txBox="1">
            <a:spLocks noChangeArrowheads="1"/>
          </p:cNvSpPr>
          <p:nvPr/>
        </p:nvSpPr>
        <p:spPr bwMode="auto">
          <a:xfrm>
            <a:off x="7707313" y="4119564"/>
            <a:ext cx="292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800" i="1">
                <a:solidFill>
                  <a:srgbClr val="FF0000"/>
                </a:solidFill>
              </a:rPr>
              <a:t>Eath Summit 1992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Résultat d’images pour logo uvsq"/>
          <p:cNvSpPr>
            <a:spLocks noChangeAspect="1" noChangeArrowheads="1"/>
          </p:cNvSpPr>
          <p:nvPr/>
        </p:nvSpPr>
        <p:spPr bwMode="auto">
          <a:xfrm>
            <a:off x="1679576" y="-731838"/>
            <a:ext cx="19907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7" name="ZoneTexte 26"/>
          <p:cNvSpPr txBox="1"/>
          <p:nvPr/>
        </p:nvSpPr>
        <p:spPr>
          <a:xfrm>
            <a:off x="2207569" y="1164896"/>
            <a:ext cx="6614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chemeClr val="tx2"/>
                </a:solidFill>
              </a:rPr>
              <a:t>Adaptation </a:t>
            </a:r>
            <a:r>
              <a:rPr lang="fr-FR" sz="2800" b="1" u="sng" dirty="0" err="1">
                <a:solidFill>
                  <a:schemeClr val="tx2"/>
                </a:solidFill>
              </a:rPr>
              <a:t>is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  <a:r>
              <a:rPr lang="fr-FR" sz="2800" b="1" u="sng" dirty="0" err="1">
                <a:solidFill>
                  <a:schemeClr val="tx2"/>
                </a:solidFill>
              </a:rPr>
              <a:t>necessary</a:t>
            </a:r>
            <a:r>
              <a:rPr lang="fr-FR" sz="2800" b="1" u="sng" dirty="0">
                <a:solidFill>
                  <a:schemeClr val="tx2"/>
                </a:solidFill>
              </a:rPr>
              <a:t> and </a:t>
            </a:r>
            <a:r>
              <a:rPr lang="fr-FR" sz="2800" b="1" u="sng" dirty="0" err="1">
                <a:solidFill>
                  <a:schemeClr val="tx2"/>
                </a:solidFill>
              </a:rPr>
              <a:t>also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  <a:r>
              <a:rPr lang="fr-FR" sz="2800" b="1" u="sng" dirty="0" err="1">
                <a:solidFill>
                  <a:schemeClr val="tx2"/>
                </a:solidFill>
              </a:rPr>
              <a:t>requires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</a:p>
          <a:p>
            <a:r>
              <a:rPr lang="fr-FR" sz="2800" b="1" u="sng" dirty="0" err="1">
                <a:solidFill>
                  <a:schemeClr val="tx2"/>
                </a:solidFill>
              </a:rPr>
              <a:t>both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  <a:r>
              <a:rPr lang="fr-FR" sz="2800" b="1" u="sng" dirty="0" err="1">
                <a:solidFill>
                  <a:schemeClr val="tx2"/>
                </a:solidFill>
              </a:rPr>
              <a:t>fundamental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  <a:r>
              <a:rPr lang="fr-FR" sz="2800" b="1" u="sng" dirty="0">
                <a:solidFill>
                  <a:schemeClr val="tx2"/>
                </a:solidFill>
              </a:rPr>
              <a:t> and </a:t>
            </a:r>
            <a:r>
              <a:rPr lang="fr-FR" sz="2800" b="1" u="sng" dirty="0" err="1">
                <a:solidFill>
                  <a:schemeClr val="tx2"/>
                </a:solidFill>
              </a:rPr>
              <a:t>applied</a:t>
            </a:r>
            <a:r>
              <a:rPr lang="fr-FR" sz="2800" b="1" u="sng" dirty="0">
                <a:solidFill>
                  <a:schemeClr val="tx2"/>
                </a:solidFill>
              </a:rPr>
              <a:t> </a:t>
            </a:r>
            <a:r>
              <a:rPr lang="fr-FR" sz="2800" b="1" u="sng" dirty="0" err="1">
                <a:solidFill>
                  <a:schemeClr val="tx2"/>
                </a:solidFill>
              </a:rPr>
              <a:t>research</a:t>
            </a:r>
            <a:endParaRPr lang="fr-FR" sz="2800" u="sng" dirty="0">
              <a:solidFill>
                <a:schemeClr val="tx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72196" y="2060848"/>
            <a:ext cx="837280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limits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predictable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not are not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explore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changes as the changes of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system,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mutidisciplinary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more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comprehensisive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global and local perspectives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source of innovations in</a:t>
            </a:r>
          </a:p>
          <a:p>
            <a:pPr algn="just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domains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(«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 » in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400" dirty="0"/>
          </a:p>
          <a:p>
            <a:pPr algn="just"/>
            <a:endParaRPr lang="fr-FR" sz="2400" dirty="0"/>
          </a:p>
          <a:p>
            <a:pPr algn="just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942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1330" y="201415"/>
            <a:ext cx="6704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Adaptation: not </a:t>
            </a:r>
            <a:r>
              <a:rPr lang="fr-FR" sz="2400" b="1" dirty="0" err="1">
                <a:solidFill>
                  <a:srgbClr val="FF0000"/>
                </a:solidFill>
              </a:rPr>
              <a:t>always</a:t>
            </a:r>
            <a:r>
              <a:rPr lang="fr-FR" sz="2400" b="1" dirty="0">
                <a:solidFill>
                  <a:srgbClr val="FF0000"/>
                </a:solidFill>
              </a:rPr>
              <a:t> possible, but </a:t>
            </a:r>
            <a:r>
              <a:rPr lang="fr-FR" sz="2400" b="1" dirty="0" err="1">
                <a:solidFill>
                  <a:srgbClr val="FF0000"/>
                </a:solidFill>
              </a:rPr>
              <a:t>increasingly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necessary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056427"/>
            <a:ext cx="817171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cdn.theatlantic.com/static/mt/assets/international/assets_c/2011/04/hinshawapr14p-thumb-600x300-47904.jpg"/>
          <p:cNvPicPr>
            <a:picLocks noChangeAspect="1" noChangeArrowheads="1"/>
          </p:cNvPicPr>
          <p:nvPr/>
        </p:nvPicPr>
        <p:blipFill>
          <a:blip r:embed="rId3">
            <a:lum brigh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35626"/>
          <a:stretch>
            <a:fillRect/>
          </a:stretch>
        </p:blipFill>
        <p:spPr bwMode="auto">
          <a:xfrm>
            <a:off x="1524000" y="412115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0" y="260350"/>
            <a:ext cx="9144000" cy="129698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spcAft>
                <a:spcPts val="600"/>
              </a:spcAft>
              <a:defRPr/>
            </a:pPr>
            <a:r>
              <a:rPr lang="en-US" dirty="0" smtClean="0">
                <a:solidFill>
                  <a:srgbClr val="318178"/>
                </a:solidFill>
                <a:latin typeface="Arial"/>
                <a:ea typeface="+mj-ea"/>
                <a:cs typeface="Arial"/>
              </a:rPr>
              <a:t>An unfair evolution reinforced by climate change:  </a:t>
            </a:r>
            <a:r>
              <a:rPr lang="en-US" dirty="0">
                <a:solidFill>
                  <a:srgbClr val="318178"/>
                </a:solidFill>
                <a:latin typeface="Arial"/>
                <a:ea typeface="+mj-ea"/>
                <a:cs typeface="Arial"/>
              </a:rPr>
              <a:t>food requirements for the different</a:t>
            </a:r>
          </a:p>
          <a:p>
            <a:pPr algn="ctr">
              <a:spcAft>
                <a:spcPts val="600"/>
              </a:spcAft>
              <a:defRPr/>
            </a:pPr>
            <a:r>
              <a:rPr lang="en-US" dirty="0">
                <a:solidFill>
                  <a:srgbClr val="318178"/>
                </a:solidFill>
                <a:latin typeface="Arial"/>
                <a:ea typeface="+mj-ea"/>
                <a:cs typeface="Arial"/>
              </a:rPr>
              <a:t>   continents (FAO, cited by Benjamin Sultan IPSL/IRD)</a:t>
            </a:r>
          </a:p>
          <a:p>
            <a:pPr algn="ctr">
              <a:spcAft>
                <a:spcPts val="600"/>
              </a:spcAft>
              <a:defRPr/>
            </a:pPr>
            <a:r>
              <a:rPr lang="en-US" dirty="0">
                <a:solidFill>
                  <a:srgbClr val="318178"/>
                </a:solidFill>
                <a:latin typeface="Arial"/>
                <a:ea typeface="+mj-ea"/>
                <a:cs typeface="Arial"/>
              </a:rPr>
              <a:t> </a:t>
            </a:r>
            <a:endParaRPr lang="en-US" dirty="0">
              <a:solidFill>
                <a:srgbClr val="318178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393739"/>
              </p:ext>
            </p:extLst>
          </p:nvPr>
        </p:nvGraphicFramePr>
        <p:xfrm>
          <a:off x="3553913" y="1528307"/>
          <a:ext cx="5073252" cy="28367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2087"/>
                <a:gridCol w="2531165"/>
              </a:tblGrid>
              <a:tr h="634108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Continent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Increase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factor </a:t>
                      </a:r>
                      <a:r>
                        <a:rPr lang="fr-FR" sz="160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from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r>
                        <a:rPr lang="fr-FR" sz="16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2000 to 2050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Africa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Asia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2.5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Europe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Latin </a:t>
                      </a:r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América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North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América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1.5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  <a:tr h="367115"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Oceania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1.5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425" marR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40" y="1296592"/>
            <a:ext cx="3159919" cy="45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ZoneTexte 1"/>
          <p:cNvSpPr txBox="1">
            <a:spLocks noChangeArrowheads="1"/>
          </p:cNvSpPr>
          <p:nvPr/>
        </p:nvSpPr>
        <p:spPr bwMode="auto">
          <a:xfrm>
            <a:off x="7122321" y="2240758"/>
            <a:ext cx="213872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100">
                <a:solidFill>
                  <a:schemeClr val="bg1"/>
                </a:solidFill>
                <a:latin typeface="Times New Roman" pitchFamily="18" charset="0"/>
              </a:rPr>
              <a:t>An example: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100">
                <a:solidFill>
                  <a:schemeClr val="bg1"/>
                </a:solidFill>
                <a:latin typeface="Times New Roman" pitchFamily="18" charset="0"/>
              </a:rPr>
              <a:t>« regional IPCC 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100">
                <a:solidFill>
                  <a:schemeClr val="bg1"/>
                </a:solidFill>
                <a:latin typeface="Times New Roman" pitchFamily="18" charset="0"/>
              </a:rPr>
              <a:t>over Aquitaine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60351"/>
            <a:ext cx="8736013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ZoneTexte 1"/>
          <p:cNvSpPr txBox="1">
            <a:spLocks noChangeArrowheads="1"/>
          </p:cNvSpPr>
          <p:nvPr/>
        </p:nvSpPr>
        <p:spPr bwMode="auto">
          <a:xfrm>
            <a:off x="2782889" y="404814"/>
            <a:ext cx="6478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FF"/>
                </a:solidFill>
                <a:latin typeface="Times New Roman" pitchFamily="18" charset="0"/>
              </a:rPr>
              <a:t>A collective work: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FFFF"/>
                </a:solidFill>
                <a:latin typeface="Times New Roman" pitchFamily="18" charset="0"/>
              </a:rPr>
              <a:t>F. Grousset, A. Kremer, D. Salles,  E. Villenave, E. Bourdenx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2209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E37B84-0B88-469D-836C-02CC5CC961A2}" type="datetime1">
              <a:rPr lang="fr-FR" smtClean="0"/>
              <a:t>04/08/2018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3949" y="575624"/>
            <a:ext cx="786414" cy="2509665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1726" t="12172" r="3633" b="4449"/>
          <a:stretch>
            <a:fillRect/>
          </a:stretch>
        </p:blipFill>
        <p:spPr>
          <a:xfrm>
            <a:off x="1775010" y="2768546"/>
            <a:ext cx="1947483" cy="1203973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Image 105" descr="Capture d’écran 2015-08-19 à 16.4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83" y="4473168"/>
            <a:ext cx="1567631" cy="1726909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r 116"/>
          <p:cNvGrpSpPr>
            <a:grpSpLocks/>
          </p:cNvGrpSpPr>
          <p:nvPr/>
        </p:nvGrpSpPr>
        <p:grpSpPr bwMode="auto">
          <a:xfrm>
            <a:off x="4303232" y="2799579"/>
            <a:ext cx="1185280" cy="1053038"/>
            <a:chOff x="1624500" y="60121"/>
            <a:chExt cx="761484" cy="761484"/>
          </a:xfrm>
        </p:grpSpPr>
        <p:sp>
          <p:nvSpPr>
            <p:cNvPr id="10" name="Ellipse 117"/>
            <p:cNvSpPr>
              <a:spLocks noChangeArrowheads="1"/>
            </p:cNvSpPr>
            <p:nvPr/>
          </p:nvSpPr>
          <p:spPr bwMode="auto">
            <a:xfrm>
              <a:off x="1624500" y="60121"/>
              <a:ext cx="761484" cy="761484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76200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es-AR" sz="2800">
                <a:solidFill>
                  <a:schemeClr val="accent2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1" name="Ellipse 4"/>
            <p:cNvSpPr/>
            <p:nvPr/>
          </p:nvSpPr>
          <p:spPr>
            <a:xfrm>
              <a:off x="1735550" y="266356"/>
              <a:ext cx="539384" cy="5377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40640" tIns="40640" rIns="40640" bIns="4064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3200" kern="0" dirty="0">
                <a:solidFill>
                  <a:srgbClr val="17375E"/>
                </a:solidFill>
                <a:latin typeface="Calisto MT"/>
              </a:endParaRPr>
            </a:p>
          </p:txBody>
        </p:sp>
      </p:grp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6311516" y="2864649"/>
            <a:ext cx="1214648" cy="987969"/>
          </a:xfrm>
          <a:prstGeom prst="rect">
            <a:avLst/>
          </a:prstGeom>
          <a:solidFill>
            <a:srgbClr val="29A751"/>
          </a:solidFill>
          <a:ln w="762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Image 1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33" y="4556974"/>
            <a:ext cx="1284000" cy="58663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53" descr="Capture d’écran 2015-08-20 à 11.55.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242554"/>
            <a:ext cx="1296144" cy="1575703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296" y="5413579"/>
            <a:ext cx="1285806" cy="69536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19028" y="167274"/>
            <a:ext cx="7495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tx2"/>
                </a:solidFill>
              </a:rPr>
              <a:t>Looking</a:t>
            </a:r>
            <a:r>
              <a:rPr lang="fr-FR" sz="2400" b="1" dirty="0">
                <a:solidFill>
                  <a:schemeClr val="tx2"/>
                </a:solidFill>
              </a:rPr>
              <a:t> at </a:t>
            </a:r>
            <a:r>
              <a:rPr lang="fr-FR" sz="2400" b="1" dirty="0" err="1">
                <a:solidFill>
                  <a:schemeClr val="tx2"/>
                </a:solidFill>
              </a:rPr>
              <a:t>regional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b="1" dirty="0" err="1">
                <a:solidFill>
                  <a:schemeClr val="tx2"/>
                </a:solidFill>
              </a:rPr>
              <a:t>climate</a:t>
            </a:r>
            <a:r>
              <a:rPr lang="fr-FR" sz="2400" b="1" dirty="0">
                <a:solidFill>
                  <a:schemeClr val="tx2"/>
                </a:solidFill>
              </a:rPr>
              <a:t> as a unique </a:t>
            </a:r>
            <a:r>
              <a:rPr lang="fr-FR" sz="2400" b="1" dirty="0" err="1">
                <a:solidFill>
                  <a:schemeClr val="tx2"/>
                </a:solidFill>
              </a:rPr>
              <a:t>complex</a:t>
            </a:r>
            <a:r>
              <a:rPr lang="fr-FR" sz="2400" b="1" dirty="0">
                <a:solidFill>
                  <a:schemeClr val="tx2"/>
                </a:solidFill>
              </a:rPr>
              <a:t> system</a:t>
            </a:r>
          </a:p>
          <a:p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b="1" dirty="0">
                <a:solidFill>
                  <a:schemeClr val="tx2"/>
                </a:solidFill>
              </a:rPr>
              <a:t>  </a:t>
            </a:r>
            <a:r>
              <a:rPr lang="fr-FR" sz="2000" b="1" i="1" dirty="0">
                <a:solidFill>
                  <a:schemeClr val="tx2"/>
                </a:solidFill>
              </a:rPr>
              <a:t>(</a:t>
            </a:r>
            <a:r>
              <a:rPr lang="fr-FR" sz="2000" b="1" i="1" dirty="0" err="1">
                <a:solidFill>
                  <a:schemeClr val="tx2"/>
                </a:solidFill>
              </a:rPr>
              <a:t>from</a:t>
            </a:r>
            <a:r>
              <a:rPr lang="fr-FR" sz="2000" b="1" i="1" dirty="0">
                <a:solidFill>
                  <a:schemeClr val="tx2"/>
                </a:solidFill>
              </a:rPr>
              <a:t> a </a:t>
            </a:r>
            <a:r>
              <a:rPr lang="fr-FR" sz="2000" b="1" i="1" dirty="0" err="1">
                <a:solidFill>
                  <a:schemeClr val="tx2"/>
                </a:solidFill>
              </a:rPr>
              <a:t>study</a:t>
            </a:r>
            <a:r>
              <a:rPr lang="fr-FR" sz="2000" b="1" i="1" dirty="0">
                <a:solidFill>
                  <a:schemeClr val="tx2"/>
                </a:solidFill>
              </a:rPr>
              <a:t> about the Bordeaux province in France)</a:t>
            </a:r>
            <a:endParaRPr lang="es-AR" sz="2000" b="1" i="1" dirty="0">
              <a:solidFill>
                <a:schemeClr val="tx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43561" y="2279000"/>
            <a:ext cx="179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Snow, </a:t>
            </a:r>
            <a:r>
              <a:rPr lang="fr-FR" dirty="0" err="1">
                <a:solidFill>
                  <a:srgbClr val="C00000"/>
                </a:solidFill>
              </a:rPr>
              <a:t>Mountains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1440" y="4150002"/>
            <a:ext cx="1960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Summertime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rivers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C00000"/>
                </a:solidFill>
              </a:rPr>
              <a:t>, </a:t>
            </a:r>
            <a:r>
              <a:rPr lang="fr-FR" dirty="0" err="1">
                <a:solidFill>
                  <a:srgbClr val="C00000"/>
                </a:solidFill>
              </a:rPr>
              <a:t>Hydrology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8636" y="2980740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Air </a:t>
            </a:r>
            <a:r>
              <a:rPr lang="fr-FR" dirty="0" err="1">
                <a:solidFill>
                  <a:srgbClr val="C00000"/>
                </a:solidFill>
              </a:rPr>
              <a:t>quality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7525" y="395993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Health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24810" y="5373784"/>
            <a:ext cx="2204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Littoral areas, </a:t>
            </a:r>
            <a:r>
              <a:rPr lang="fr-FR" dirty="0" err="1">
                <a:solidFill>
                  <a:srgbClr val="C00000"/>
                </a:solidFill>
              </a:rPr>
              <a:t>erosion</a:t>
            </a:r>
            <a:endParaRPr lang="fr-FR" dirty="0">
              <a:solidFill>
                <a:srgbClr val="C00000"/>
              </a:solidFill>
            </a:endParaRPr>
          </a:p>
          <a:p>
            <a:r>
              <a:rPr lang="fr-FR" dirty="0" err="1">
                <a:solidFill>
                  <a:srgbClr val="C00000"/>
                </a:solidFill>
              </a:rPr>
              <a:t>Nuclear</a:t>
            </a:r>
            <a:r>
              <a:rPr lang="fr-FR" dirty="0">
                <a:solidFill>
                  <a:srgbClr val="C00000"/>
                </a:solidFill>
              </a:rPr>
              <a:t> plant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03232" y="3885864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Biodiversity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98636" y="4473166"/>
            <a:ext cx="1056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</a:rPr>
              <a:t>Fishery</a:t>
            </a:r>
            <a:r>
              <a:rPr lang="fr-FR" dirty="0">
                <a:solidFill>
                  <a:srgbClr val="C00000"/>
                </a:solidFill>
              </a:rPr>
              <a:t> </a:t>
            </a:r>
          </a:p>
          <a:p>
            <a:r>
              <a:rPr lang="fr-FR" dirty="0">
                <a:solidFill>
                  <a:srgbClr val="C00000"/>
                </a:solidFill>
              </a:rPr>
              <a:t>and </a:t>
            </a:r>
            <a:r>
              <a:rPr lang="fr-FR" dirty="0" err="1">
                <a:solidFill>
                  <a:srgbClr val="C00000"/>
                </a:solidFill>
              </a:rPr>
              <a:t>sea</a:t>
            </a:r>
            <a:r>
              <a:rPr lang="fr-FR" dirty="0">
                <a:solidFill>
                  <a:srgbClr val="C00000"/>
                </a:solidFill>
              </a:rPr>
              <a:t> </a:t>
            </a:r>
          </a:p>
          <a:p>
            <a:r>
              <a:rPr lang="fr-FR" dirty="0" err="1">
                <a:solidFill>
                  <a:srgbClr val="C00000"/>
                </a:solidFill>
              </a:rPr>
              <a:t>resources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82003" y="1095270"/>
            <a:ext cx="3129383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/>
              <a:t>Meteorological</a:t>
            </a:r>
            <a:r>
              <a:rPr lang="fr-FR" sz="2400" dirty="0"/>
              <a:t> changes</a:t>
            </a:r>
            <a:endParaRPr lang="es-AR" sz="2400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4462082" y="1602104"/>
            <a:ext cx="140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3790428" y="1585704"/>
            <a:ext cx="1591591" cy="22146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3607355" y="2076493"/>
            <a:ext cx="1515012" cy="4885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5213404" y="2489095"/>
            <a:ext cx="337231" cy="214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555765" y="4655252"/>
            <a:ext cx="432048" cy="3184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6182323" y="5373783"/>
            <a:ext cx="432048" cy="397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3895346" y="3083169"/>
            <a:ext cx="407886" cy="822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661366" y="3358633"/>
            <a:ext cx="407886" cy="822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7808457" y="3035660"/>
            <a:ext cx="531692" cy="290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81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33375"/>
            <a:ext cx="80613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1"/>
            <a:ext cx="4751387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fr-FR" sz="2800">
                <a:solidFill>
                  <a:srgbClr val="333399"/>
                </a:solidFill>
              </a:rPr>
              <a:t>Des effets déjà sensibles?</a:t>
            </a:r>
            <a:endParaRPr lang="en-US" altLang="fr-FR" sz="2800"/>
          </a:p>
        </p:txBody>
      </p:sp>
      <p:pic>
        <p:nvPicPr>
          <p:cNvPr id="18435" name="Picture 3" descr="fig2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268414"/>
            <a:ext cx="622935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401050" y="1773239"/>
            <a:ext cx="21272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Mann, IPCC, 2001</a:t>
            </a:r>
          </a:p>
        </p:txBody>
      </p:sp>
      <p:pic>
        <p:nvPicPr>
          <p:cNvPr id="18437" name="Picture 5" descr="temperature_rec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716338"/>
            <a:ext cx="68897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848995" y="381641"/>
            <a:ext cx="8494012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algn="ctr" defTabSz="4147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AR" sz="1452" b="1">
                <a:solidFill>
                  <a:srgbClr val="000000"/>
                </a:solidFill>
                <a:latin typeface="Arial" panose="020B0604020202020204" pitchFamily="34" charset="0"/>
              </a:rPr>
              <a:t>Fig. 1 Comparison of different methods and reconstructions of global and hemispheric temperature anomalies. 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52" y="5943505"/>
            <a:ext cx="1227009" cy="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0" y="979304"/>
            <a:ext cx="3624861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4285730" y="5972308"/>
            <a:ext cx="3918652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defTabSz="4147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AR" sz="1089" b="1">
                <a:solidFill>
                  <a:srgbClr val="000000"/>
                </a:solidFill>
                <a:latin typeface="Arial" panose="020B0604020202020204" pitchFamily="34" charset="0"/>
              </a:rPr>
              <a:t>Shaun A. Marcott et al. Science 2013;339:1198-1201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21451" y="6613175"/>
            <a:ext cx="4931078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defTabSz="414772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s-AR" sz="907">
                <a:solidFill>
                  <a:srgbClr val="000000"/>
                </a:solidFill>
                <a:latin typeface="Arial" panose="020B0604020202020204" pitchFamily="34" charset="0"/>
              </a:rPr>
              <a:t>Published by AAAS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Text Box 2"/>
          <p:cNvSpPr txBox="1">
            <a:spLocks noChangeArrowheads="1"/>
          </p:cNvSpPr>
          <p:nvPr/>
        </p:nvSpPr>
        <p:spPr bwMode="auto">
          <a:xfrm>
            <a:off x="1800225" y="36513"/>
            <a:ext cx="868838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32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The Human Perturbation of the CO</a:t>
            </a:r>
            <a:r>
              <a:rPr lang="en-AU" sz="3200" baseline="-250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2</a:t>
            </a:r>
            <a:r>
              <a:rPr lang="en-AU" sz="32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 Budget </a:t>
            </a:r>
            <a:r>
              <a:rPr lang="en-AU" sz="2000" dirty="0">
                <a:solidFill>
                  <a:srgbClr val="0000FF"/>
                </a:solidFill>
                <a:latin typeface="Calibri"/>
                <a:ea typeface="ＭＳ Ｐゴシック" charset="0"/>
                <a:cs typeface="Calibri"/>
              </a:rPr>
              <a:t>(2000-2009)</a:t>
            </a:r>
            <a:endParaRPr lang="en-AU" sz="1400" dirty="0">
              <a:solidFill>
                <a:srgbClr val="0000FF"/>
              </a:solidFill>
              <a:latin typeface="Calibri"/>
              <a:ea typeface="ＭＳ Ｐゴシック" charset="0"/>
              <a:cs typeface="Calibri"/>
            </a:endParaRP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739900" y="2892426"/>
            <a:ext cx="2946400" cy="2970213"/>
            <a:chOff x="136" y="1822"/>
            <a:chExt cx="1856" cy="1871"/>
          </a:xfrm>
        </p:grpSpPr>
        <p:pic>
          <p:nvPicPr>
            <p:cNvPr id="953348" name="Picture 4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</a:blip>
            <a:srcRect/>
            <a:stretch>
              <a:fillRect/>
            </a:stretch>
          </p:blipFill>
          <p:spPr bwMode="auto">
            <a:xfrm>
              <a:off x="204" y="2489"/>
              <a:ext cx="1788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rgbClr val="969696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53349" name="Text Box 5"/>
            <p:cNvSpPr txBox="1">
              <a:spLocks noChangeArrowheads="1"/>
            </p:cNvSpPr>
            <p:nvPr/>
          </p:nvSpPr>
          <p:spPr bwMode="auto">
            <a:xfrm>
              <a:off x="136" y="2207"/>
              <a:ext cx="13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AU" altLang="es-AR" sz="2400">
                  <a:latin typeface="Arial Narrow" panose="020B0606020202030204" pitchFamily="34" charset="0"/>
                  <a:ea typeface="MS PGothic" panose="020B0600070205080204" pitchFamily="34" charset="-128"/>
                </a:rPr>
                <a:t>1.1±0.7 PgC y</a:t>
              </a:r>
              <a:r>
                <a:rPr lang="en-AU" altLang="es-AR" sz="2400" baseline="30000">
                  <a:latin typeface="Arial Narrow" panose="020B0606020202030204" pitchFamily="34" charset="0"/>
                  <a:ea typeface="MS PGothic" panose="020B0600070205080204" pitchFamily="34" charset="-128"/>
                </a:rPr>
                <a:t>-1</a:t>
              </a:r>
            </a:p>
          </p:txBody>
        </p:sp>
        <p:sp>
          <p:nvSpPr>
            <p:cNvPr id="953350" name="Text Box 6"/>
            <p:cNvSpPr txBox="1">
              <a:spLocks noChangeArrowheads="1"/>
            </p:cNvSpPr>
            <p:nvPr/>
          </p:nvSpPr>
          <p:spPr bwMode="auto">
            <a:xfrm>
              <a:off x="1376" y="1822"/>
              <a:ext cx="369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6600">
                  <a:latin typeface="Arial Narrow" charset="0"/>
                  <a:ea typeface="ＭＳ Ｐゴシック" charset="0"/>
                  <a:cs typeface="ＭＳ Ｐゴシック" charset="0"/>
                </a:rPr>
                <a:t>+</a:t>
              </a:r>
            </a:p>
          </p:txBody>
        </p:sp>
      </p:grpSp>
      <p:grpSp>
        <p:nvGrpSpPr>
          <p:cNvPr id="10244" name="Group 7"/>
          <p:cNvGrpSpPr>
            <a:grpSpLocks/>
          </p:cNvGrpSpPr>
          <p:nvPr/>
        </p:nvGrpSpPr>
        <p:grpSpPr bwMode="auto">
          <a:xfrm>
            <a:off x="4770439" y="828676"/>
            <a:ext cx="5335587" cy="2498725"/>
            <a:chOff x="2045" y="522"/>
            <a:chExt cx="3361" cy="1574"/>
          </a:xfrm>
        </p:grpSpPr>
        <p:graphicFrame>
          <p:nvGraphicFramePr>
            <p:cNvPr id="10260" name="Object 8"/>
            <p:cNvGraphicFramePr>
              <a:graphicFrameLocks noChangeAspect="1"/>
            </p:cNvGraphicFramePr>
            <p:nvPr/>
          </p:nvGraphicFramePr>
          <p:xfrm>
            <a:off x="3863" y="522"/>
            <a:ext cx="1543" cy="10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Image" r:id="rId5" imgW="3809524" imgH="2476190" progId="Photoshop.Image.12">
                    <p:embed/>
                  </p:oleObj>
                </mc:Choice>
                <mc:Fallback>
                  <p:oleObj name="Image" r:id="rId5" imgW="3809524" imgH="2476190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3" y="522"/>
                          <a:ext cx="1543" cy="10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3353" name="Text Box 9"/>
            <p:cNvSpPr txBox="1">
              <a:spLocks noChangeArrowheads="1"/>
            </p:cNvSpPr>
            <p:nvPr/>
          </p:nvSpPr>
          <p:spPr bwMode="auto">
            <a:xfrm>
              <a:off x="2551" y="524"/>
              <a:ext cx="1327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AU" altLang="es-AR" sz="2400">
                  <a:latin typeface="Arial Narrow" panose="020B0606020202030204" pitchFamily="34" charset="0"/>
                  <a:ea typeface="MS PGothic" panose="020B0600070205080204" pitchFamily="34" charset="-128"/>
                </a:rPr>
                <a:t>4.1±0.1 PgC y</a:t>
              </a:r>
              <a:r>
                <a:rPr lang="en-AU" altLang="es-AR" sz="2400" baseline="30000">
                  <a:latin typeface="Arial Narrow" panose="020B0606020202030204" pitchFamily="34" charset="0"/>
                  <a:ea typeface="MS PGothic" panose="020B0600070205080204" pitchFamily="34" charset="-128"/>
                </a:rPr>
                <a:t>-1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AU" altLang="es-AR">
                  <a:latin typeface="Arial Narrow" panose="020B0606020202030204" pitchFamily="34" charset="0"/>
                  <a:ea typeface="MS PGothic" panose="020B0600070205080204" pitchFamily="34" charset="-128"/>
                </a:rPr>
                <a:t>47%</a:t>
              </a:r>
            </a:p>
          </p:txBody>
        </p:sp>
        <p:sp>
          <p:nvSpPr>
            <p:cNvPr id="953354" name="Line 10"/>
            <p:cNvSpPr>
              <a:spLocks noChangeShapeType="1"/>
            </p:cNvSpPr>
            <p:nvPr/>
          </p:nvSpPr>
          <p:spPr bwMode="auto">
            <a:xfrm flipV="1">
              <a:off x="2045" y="1003"/>
              <a:ext cx="1114" cy="109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400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45" name="Group 11"/>
          <p:cNvGrpSpPr>
            <a:grpSpLocks/>
          </p:cNvGrpSpPr>
          <p:nvPr/>
        </p:nvGrpSpPr>
        <p:grpSpPr bwMode="auto">
          <a:xfrm>
            <a:off x="4773614" y="3595689"/>
            <a:ext cx="5341937" cy="2395537"/>
            <a:chOff x="2047" y="2265"/>
            <a:chExt cx="3365" cy="1509"/>
          </a:xfrm>
        </p:grpSpPr>
        <p:graphicFrame>
          <p:nvGraphicFramePr>
            <p:cNvPr id="10257" name="Object 12"/>
            <p:cNvGraphicFramePr>
              <a:graphicFrameLocks noChangeAspect="1"/>
            </p:cNvGraphicFramePr>
            <p:nvPr/>
          </p:nvGraphicFramePr>
          <p:xfrm>
            <a:off x="3875" y="2775"/>
            <a:ext cx="1537" cy="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Image" r:id="rId7" imgW="2743205" imgH="1783084" progId="Photoshop.Image.12">
                    <p:embed/>
                  </p:oleObj>
                </mc:Choice>
                <mc:Fallback>
                  <p:oleObj name="Image" r:id="rId7" imgW="2743205" imgH="1783084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5" y="2775"/>
                          <a:ext cx="1537" cy="9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3357" name="Text Box 13"/>
            <p:cNvSpPr txBox="1">
              <a:spLocks noChangeArrowheads="1"/>
            </p:cNvSpPr>
            <p:nvPr/>
          </p:nvSpPr>
          <p:spPr bwMode="auto">
            <a:xfrm>
              <a:off x="2557" y="3153"/>
              <a:ext cx="1327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AU" altLang="es-AR">
                  <a:latin typeface="Arial Narrow" panose="020B0606020202030204" pitchFamily="34" charset="0"/>
                  <a:ea typeface="MS PGothic" panose="020B0600070205080204" pitchFamily="34" charset="-128"/>
                </a:rPr>
                <a:t>26%</a:t>
              </a:r>
              <a:endParaRPr lang="en-AU" altLang="es-AR" sz="2400">
                <a:latin typeface="Arial Narrow" panose="020B0606020202030204" pitchFamily="34" charset="0"/>
                <a:ea typeface="MS PGothic" panose="020B0600070205080204" pitchFamily="34" charset="-128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AU" altLang="es-AR" sz="2400">
                  <a:latin typeface="Arial Narrow" panose="020B0606020202030204" pitchFamily="34" charset="0"/>
                  <a:ea typeface="MS PGothic" panose="020B0600070205080204" pitchFamily="34" charset="-128"/>
                </a:rPr>
                <a:t>2.3±0.4 PgC y</a:t>
              </a:r>
              <a:r>
                <a:rPr lang="en-AU" altLang="es-AR" sz="2400" baseline="30000">
                  <a:latin typeface="Arial Narrow" panose="020B0606020202030204" pitchFamily="34" charset="0"/>
                  <a:ea typeface="MS PGothic" panose="020B0600070205080204" pitchFamily="34" charset="-128"/>
                </a:rPr>
                <a:t>-1</a:t>
              </a:r>
            </a:p>
          </p:txBody>
        </p:sp>
        <p:sp>
          <p:nvSpPr>
            <p:cNvPr id="953358" name="Line 14"/>
            <p:cNvSpPr>
              <a:spLocks noChangeShapeType="1"/>
            </p:cNvSpPr>
            <p:nvPr/>
          </p:nvSpPr>
          <p:spPr bwMode="auto">
            <a:xfrm>
              <a:off x="2047" y="2265"/>
              <a:ext cx="1112" cy="116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400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46" name="Group 15"/>
          <p:cNvGrpSpPr>
            <a:grpSpLocks/>
          </p:cNvGrpSpPr>
          <p:nvPr/>
        </p:nvGrpSpPr>
        <p:grpSpPr bwMode="auto">
          <a:xfrm>
            <a:off x="4757739" y="2676525"/>
            <a:ext cx="5348287" cy="1524000"/>
            <a:chOff x="2037" y="1686"/>
            <a:chExt cx="3369" cy="960"/>
          </a:xfrm>
        </p:grpSpPr>
        <p:sp>
          <p:nvSpPr>
            <p:cNvPr id="953360" name="Text Box 16"/>
            <p:cNvSpPr txBox="1">
              <a:spLocks noChangeArrowheads="1"/>
            </p:cNvSpPr>
            <p:nvPr/>
          </p:nvSpPr>
          <p:spPr bwMode="auto">
            <a:xfrm>
              <a:off x="2967" y="1769"/>
              <a:ext cx="911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AU" sz="2400">
                  <a:latin typeface="Arial Narrow" charset="0"/>
                  <a:ea typeface="ＭＳ Ｐゴシック" charset="0"/>
                  <a:cs typeface="ＭＳ Ｐゴシック" charset="0"/>
                </a:rPr>
                <a:t>2.4 PgC y</a:t>
              </a:r>
              <a:r>
                <a:rPr lang="en-AU" sz="2400" baseline="30000">
                  <a:latin typeface="Arial Narrow" charset="0"/>
                  <a:ea typeface="ＭＳ Ｐゴシック" charset="0"/>
                  <a:cs typeface="ＭＳ Ｐゴシック" charset="0"/>
                </a:rPr>
                <a:t>-1</a:t>
              </a:r>
            </a:p>
            <a:p>
              <a:pPr algn="r">
                <a:defRPr/>
              </a:pPr>
              <a:r>
                <a:rPr lang="en-AU" sz="3200">
                  <a:latin typeface="Arial Narrow" charset="0"/>
                  <a:ea typeface="ＭＳ Ｐゴシック" charset="0"/>
                  <a:cs typeface="ＭＳ Ｐゴシック" charset="0"/>
                </a:rPr>
                <a:t>27%</a:t>
              </a:r>
            </a:p>
          </p:txBody>
        </p:sp>
        <p:sp>
          <p:nvSpPr>
            <p:cNvPr id="953361" name="Line 17"/>
            <p:cNvSpPr>
              <a:spLocks noChangeShapeType="1"/>
            </p:cNvSpPr>
            <p:nvPr/>
          </p:nvSpPr>
          <p:spPr bwMode="auto">
            <a:xfrm flipV="1">
              <a:off x="2037" y="2181"/>
              <a:ext cx="1122" cy="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2400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10256" name="Object 18"/>
            <p:cNvGraphicFramePr>
              <a:graphicFrameLocks noChangeAspect="1"/>
            </p:cNvGraphicFramePr>
            <p:nvPr/>
          </p:nvGraphicFramePr>
          <p:xfrm>
            <a:off x="3858" y="1686"/>
            <a:ext cx="1548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Image" r:id="rId9" imgW="3809524" imgH="2361905" progId="Photoshop.Image.12">
                    <p:embed/>
                  </p:oleObj>
                </mc:Choice>
                <mc:Fallback>
                  <p:oleObj name="Image" r:id="rId9" imgW="3809524" imgH="2361905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8" y="1686"/>
                          <a:ext cx="1548" cy="9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53363" name="Text Box 19"/>
          <p:cNvSpPr txBox="1">
            <a:spLocks noChangeArrowheads="1"/>
          </p:cNvSpPr>
          <p:nvPr/>
        </p:nvSpPr>
        <p:spPr bwMode="auto">
          <a:xfrm>
            <a:off x="3730626" y="6526214"/>
            <a:ext cx="4244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000">
                <a:latin typeface="Arial Narrow" charset="0"/>
                <a:ea typeface="ＭＳ Ｐゴシック" charset="0"/>
                <a:cs typeface="ＭＳ Ｐゴシック" charset="0"/>
              </a:rPr>
              <a:t>Global Carbon Project 2010; </a:t>
            </a:r>
            <a:r>
              <a:rPr lang="en-AU" sz="1000">
                <a:latin typeface="Arial Narrow" charset="0"/>
                <a:ea typeface="ＭＳ Ｐゴシック" charset="0"/>
                <a:cs typeface="ＭＳ Ｐゴシック" charset="0"/>
                <a:hlinkClick r:id="rId11"/>
              </a:rPr>
              <a:t>http://www.globalcarbonproject.org/carbonbudget/index.htm</a:t>
            </a:r>
            <a:endParaRPr lang="en-US" sz="1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248" name="Object 20"/>
          <p:cNvGraphicFramePr>
            <a:graphicFrameLocks noChangeAspect="1"/>
          </p:cNvGraphicFramePr>
          <p:nvPr/>
        </p:nvGraphicFramePr>
        <p:xfrm>
          <a:off x="1828800" y="1222376"/>
          <a:ext cx="2852738" cy="190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" r:id="rId12" imgW="3809524" imgH="2539683" progId="Photoshop.Image.12">
                  <p:embed/>
                </p:oleObj>
              </mc:Choice>
              <mc:Fallback>
                <p:oleObj name="Image" r:id="rId12" imgW="3809524" imgH="2539683" progId="Photoshop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222376"/>
                        <a:ext cx="2852738" cy="190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3365" name="Text Box 21"/>
          <p:cNvSpPr txBox="1">
            <a:spLocks noChangeArrowheads="1"/>
          </p:cNvSpPr>
          <p:nvPr/>
        </p:nvSpPr>
        <p:spPr bwMode="auto">
          <a:xfrm>
            <a:off x="1739901" y="774701"/>
            <a:ext cx="21066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s-AR" sz="2400">
                <a:latin typeface="Arial Narrow" panose="020B0606020202030204" pitchFamily="34" charset="0"/>
                <a:ea typeface="MS PGothic" panose="020B0600070205080204" pitchFamily="34" charset="-128"/>
              </a:rPr>
              <a:t>7.7±0.5 PgC y</a:t>
            </a:r>
            <a:r>
              <a:rPr lang="en-AU" altLang="es-AR" sz="2400" baseline="30000">
                <a:latin typeface="Arial Narrow" panose="020B0606020202030204" pitchFamily="34" charset="0"/>
                <a:ea typeface="MS PGothic" panose="020B0600070205080204" pitchFamily="34" charset="-128"/>
              </a:rPr>
              <a:t>-1</a:t>
            </a:r>
          </a:p>
        </p:txBody>
      </p:sp>
      <p:sp>
        <p:nvSpPr>
          <p:cNvPr id="953366" name="Oval 22"/>
          <p:cNvSpPr>
            <a:spLocks noChangeArrowheads="1"/>
          </p:cNvSpPr>
          <p:nvPr/>
        </p:nvSpPr>
        <p:spPr bwMode="auto">
          <a:xfrm>
            <a:off x="6054726" y="2224088"/>
            <a:ext cx="4435475" cy="21971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4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3367" name="Text Box 23"/>
          <p:cNvSpPr txBox="1">
            <a:spLocks noChangeArrowheads="1"/>
          </p:cNvSpPr>
          <p:nvPr/>
        </p:nvSpPr>
        <p:spPr bwMode="auto">
          <a:xfrm>
            <a:off x="6211888" y="3598863"/>
            <a:ext cx="156966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>
                <a:latin typeface="Comic Sans MS" charset="0"/>
                <a:ea typeface="ＭＳ Ｐゴシック" charset="0"/>
                <a:cs typeface="ＭＳ Ｐゴシック" charset="0"/>
              </a:rPr>
              <a:t>Calculated as the residual</a:t>
            </a:r>
            <a:endParaRPr lang="en-AU" sz="9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3370" name="Rectangle 26"/>
          <p:cNvSpPr>
            <a:spLocks noChangeArrowheads="1"/>
          </p:cNvSpPr>
          <p:nvPr/>
        </p:nvSpPr>
        <p:spPr bwMode="auto">
          <a:xfrm>
            <a:off x="3336925" y="57578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AU" sz="12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AU" sz="12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53" name="Espace réservé du numéro de diapositive 1"/>
          <p:cNvSpPr txBox="1">
            <a:spLocks noGrp="1"/>
          </p:cNvSpPr>
          <p:nvPr/>
        </p:nvSpPr>
        <p:spPr bwMode="auto">
          <a:xfrm>
            <a:off x="8799513" y="62849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A9344C-B7EE-43BE-A320-41C7F48E23B7}" type="slidenum"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es-AR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anose="05000000000000000000" pitchFamily="2" charset="2"/>
          <a:buNone/>
          <a:tabLst/>
          <a:defRPr kumimoji="0" lang="en-GB" altLang="es-AR" sz="2400" b="0" i="0" u="none" strike="noStrike" cap="none" normalizeH="0" baseline="0" smtClean="0">
            <a:ln>
              <a:noFill/>
            </a:ln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1403</Words>
  <Application>Microsoft Office PowerPoint</Application>
  <PresentationFormat>Grand écran</PresentationFormat>
  <Paragraphs>283</Paragraphs>
  <Slides>45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20</vt:i4>
      </vt:variant>
      <vt:variant>
        <vt:lpstr>Thème</vt:lpstr>
      </vt:variant>
      <vt:variant>
        <vt:i4>10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45</vt:i4>
      </vt:variant>
    </vt:vector>
  </HeadingPairs>
  <TitlesOfParts>
    <vt:vector size="78" baseType="lpstr">
      <vt:lpstr>ＭＳ Ｐゴシック</vt:lpstr>
      <vt:lpstr>ＭＳ Ｐゴシック</vt:lpstr>
      <vt:lpstr>Arial</vt:lpstr>
      <vt:lpstr>Arial Narrow</vt:lpstr>
      <vt:lpstr>Book Antiqua</vt:lpstr>
      <vt:lpstr>Calibri</vt:lpstr>
      <vt:lpstr>Calisto MT</vt:lpstr>
      <vt:lpstr>Comic Sans MS</vt:lpstr>
      <vt:lpstr>DejaVu LGC Sans</vt:lpstr>
      <vt:lpstr>DejaVu Sans</vt:lpstr>
      <vt:lpstr>Garamond</vt:lpstr>
      <vt:lpstr>Liberation Sans</vt:lpstr>
      <vt:lpstr>Lohit Devanagari</vt:lpstr>
      <vt:lpstr>Lucida Sans</vt:lpstr>
      <vt:lpstr>msgothic</vt:lpstr>
      <vt:lpstr>Symbol</vt:lpstr>
      <vt:lpstr>Times New Roman</vt:lpstr>
      <vt:lpstr>Wingdings</vt:lpstr>
      <vt:lpstr>Wingdings 2</vt:lpstr>
      <vt:lpstr>ヒラギノ角ゴ Pro W3</vt:lpstr>
      <vt:lpstr>Modèle par défaut</vt:lpstr>
      <vt:lpstr>1_Modèle par défaut</vt:lpstr>
      <vt:lpstr>2_Modèle par défaut</vt:lpstr>
      <vt:lpstr>3_Modèle par défaut</vt:lpstr>
      <vt:lpstr>4_Modèle par défaut</vt:lpstr>
      <vt:lpstr>5_Modèle par défaut</vt:lpstr>
      <vt:lpstr>6_Modèle par défaut</vt:lpstr>
      <vt:lpstr>7_Modèle par défaut</vt:lpstr>
      <vt:lpstr>9_Modèle par défaut</vt:lpstr>
      <vt:lpstr>Thème Office</vt:lpstr>
      <vt:lpstr>Document</vt:lpstr>
      <vt:lpstr>Image</vt:lpstr>
      <vt:lpstr>Graphique Microsoft Excel</vt:lpstr>
      <vt:lpstr>   - History of human impact and emissions  - History of climate science and scientific diagnostics  - History of political context  .</vt:lpstr>
      <vt:lpstr>- 1967: The Global Atmospheric Research Project  - 1980: The World Climate Research Programme (WMO, ICSU, UNESCO)                        (1st Director: Pierre Morel, UPMC)               - Atmospheric Intercomparison Programme (AMIP, PCMDI, Larry Gates)               - Coupled Model Intercomparison Programme (WGCM)    - 1988: The Intergovermental Panel on Climate Change      </vt:lpstr>
      <vt:lpstr> - 1896: Svante Arrhenius  - 1955:  R. Revelle and H. Suess,"Carbon Dioxide Exchange Between Atmosphere and Ocean and the Question of an Increase of Atmospheric CO2 During the Past Decades." Tellus 9 (1957): 18-27.  -  1957:  Mauna Loa Observatory  (Charles Keeling, International Polar Year)   - 1979: Jules Charney, Report to the National Academy of Sciences             - 1990: First Assessment Report of the IPCC  - 1992: United Nation Framework Convention on Climate Change  (UNFCCC)     </vt:lpstr>
      <vt:lpstr>Présentation PowerPoint</vt:lpstr>
      <vt:lpstr>Présentation PowerPoint</vt:lpstr>
      <vt:lpstr>Présentation PowerPoint</vt:lpstr>
      <vt:lpstr>Des effets déjà sensibles?</vt:lpstr>
      <vt:lpstr>Présentation PowerPoint</vt:lpstr>
      <vt:lpstr>Présentation PowerPoint</vt:lpstr>
      <vt:lpstr>Présentation PowerPoint</vt:lpstr>
      <vt:lpstr>Equilibium/ Deequilibrim of a complex system: the carbon cycle</vt:lpstr>
      <vt:lpstr>Présentation PowerPoint</vt:lpstr>
      <vt:lpstr>Présentation PowerPoint</vt:lpstr>
      <vt:lpstr>A constraint on possible scenarios: the link between CO2 cumulated emissions  and  the 2°C target </vt:lpstr>
      <vt:lpstr>Présentation PowerPoint</vt:lpstr>
      <vt:lpstr>Présentation PowerPoint</vt:lpstr>
      <vt:lpstr>Présentation PowerPoint</vt:lpstr>
      <vt:lpstr>Présentation PowerPoint</vt:lpstr>
      <vt:lpstr>Sensitivity to Radiative Forcing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Net climate production: climate dependency</vt:lpstr>
      <vt:lpstr>Présentation PowerPoint</vt:lpstr>
      <vt:lpstr>Présentation PowerPoint</vt:lpstr>
      <vt:lpstr>Présentation PowerPoint</vt:lpstr>
      <vt:lpstr>Présentation PowerPoint</vt:lpstr>
      <vt:lpstr>Inter-model spread in strength of climate feedbacks</vt:lpstr>
      <vt:lpstr>The complexity of Cloud Radiative Impact</vt:lpstr>
      <vt:lpstr>Présentation PowerPoint</vt:lpstr>
      <vt:lpstr>Présentation PowerPoint</vt:lpstr>
      <vt:lpstr>An increasing urgency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Herve Le</dc:creator>
  <cp:lastModifiedBy>Herve Le</cp:lastModifiedBy>
  <cp:revision>22</cp:revision>
  <dcterms:created xsi:type="dcterms:W3CDTF">2017-08-04T15:05:08Z</dcterms:created>
  <dcterms:modified xsi:type="dcterms:W3CDTF">2018-08-04T22:02:08Z</dcterms:modified>
</cp:coreProperties>
</file>